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8" r:id="rId4"/>
    <p:sldId id="263" r:id="rId5"/>
    <p:sldId id="264" r:id="rId6"/>
    <p:sldId id="270" r:id="rId7"/>
    <p:sldId id="265" r:id="rId8"/>
    <p:sldId id="260" r:id="rId9"/>
    <p:sldId id="259" r:id="rId10"/>
    <p:sldId id="261" r:id="rId11"/>
    <p:sldId id="262" r:id="rId12"/>
    <p:sldId id="266" r:id="rId13"/>
    <p:sldId id="267" r:id="rId14"/>
    <p:sldId id="269" r:id="rId15"/>
    <p:sldId id="273" r:id="rId16"/>
    <p:sldId id="268" r:id="rId17"/>
    <p:sldId id="274" r:id="rId18"/>
    <p:sldId id="275" r:id="rId19"/>
    <p:sldId id="276" r:id="rId20"/>
    <p:sldId id="277" r:id="rId21"/>
    <p:sldId id="278" r:id="rId22"/>
    <p:sldId id="280" r:id="rId23"/>
    <p:sldId id="279" r:id="rId2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959" autoAdjust="0"/>
    <p:restoredTop sz="94291" autoAdjust="0"/>
  </p:normalViewPr>
  <p:slideViewPr>
    <p:cSldViewPr snapToGrid="0">
      <p:cViewPr varScale="1">
        <p:scale>
          <a:sx n="72" d="100"/>
          <a:sy n="72" d="100"/>
        </p:scale>
        <p:origin x="354"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D88EDCA0-0362-476A-A523-79D8D1D6D2A7}" type="datetimeFigureOut">
              <a:rPr lang="es-PA" smtClean="0"/>
              <a:t>08/18/2023</a:t>
            </a:fld>
            <a:endParaRPr lang="es-PA"/>
          </a:p>
        </p:txBody>
      </p:sp>
      <p:sp>
        <p:nvSpPr>
          <p:cNvPr id="5" name="Footer Placeholder 4"/>
          <p:cNvSpPr>
            <a:spLocks noGrp="1"/>
          </p:cNvSpPr>
          <p:nvPr>
            <p:ph type="ftr" sz="quarter" idx="11"/>
          </p:nvPr>
        </p:nvSpPr>
        <p:spPr/>
        <p:txBody>
          <a:bodyPr/>
          <a:lstStyle/>
          <a:p>
            <a:endParaRPr lang="es-PA"/>
          </a:p>
        </p:txBody>
      </p:sp>
      <p:sp>
        <p:nvSpPr>
          <p:cNvPr id="6" name="Slide Number Placeholder 5"/>
          <p:cNvSpPr>
            <a:spLocks noGrp="1"/>
          </p:cNvSpPr>
          <p:nvPr>
            <p:ph type="sldNum" sz="quarter" idx="12"/>
          </p:nvPr>
        </p:nvSpPr>
        <p:spPr/>
        <p:txBody>
          <a:bodyPr/>
          <a:lstStyle/>
          <a:p>
            <a:fld id="{A2B16EBE-7B06-46AF-BBC8-F729B38E154F}" type="slidenum">
              <a:rPr lang="es-PA" smtClean="0"/>
              <a:t>‹Nº›</a:t>
            </a:fld>
            <a:endParaRPr lang="es-PA"/>
          </a:p>
        </p:txBody>
      </p:sp>
    </p:spTree>
    <p:extLst>
      <p:ext uri="{BB962C8B-B14F-4D97-AF65-F5344CB8AC3E}">
        <p14:creationId xmlns:p14="http://schemas.microsoft.com/office/powerpoint/2010/main" val="30257765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D88EDCA0-0362-476A-A523-79D8D1D6D2A7}" type="datetimeFigureOut">
              <a:rPr lang="es-PA" smtClean="0"/>
              <a:t>08/18/2023</a:t>
            </a:fld>
            <a:endParaRPr lang="es-PA"/>
          </a:p>
        </p:txBody>
      </p:sp>
      <p:sp>
        <p:nvSpPr>
          <p:cNvPr id="5" name="Footer Placeholder 4"/>
          <p:cNvSpPr>
            <a:spLocks noGrp="1"/>
          </p:cNvSpPr>
          <p:nvPr>
            <p:ph type="ftr" sz="quarter" idx="11"/>
          </p:nvPr>
        </p:nvSpPr>
        <p:spPr/>
        <p:txBody>
          <a:bodyPr/>
          <a:lstStyle/>
          <a:p>
            <a:endParaRPr lang="es-PA"/>
          </a:p>
        </p:txBody>
      </p:sp>
      <p:sp>
        <p:nvSpPr>
          <p:cNvPr id="6" name="Slide Number Placeholder 5"/>
          <p:cNvSpPr>
            <a:spLocks noGrp="1"/>
          </p:cNvSpPr>
          <p:nvPr>
            <p:ph type="sldNum" sz="quarter" idx="12"/>
          </p:nvPr>
        </p:nvSpPr>
        <p:spPr/>
        <p:txBody>
          <a:bodyPr/>
          <a:lstStyle/>
          <a:p>
            <a:fld id="{A2B16EBE-7B06-46AF-BBC8-F729B38E154F}" type="slidenum">
              <a:rPr lang="es-PA" smtClean="0"/>
              <a:t>‹Nº›</a:t>
            </a:fld>
            <a:endParaRPr lang="es-PA"/>
          </a:p>
        </p:txBody>
      </p:sp>
    </p:spTree>
    <p:extLst>
      <p:ext uri="{BB962C8B-B14F-4D97-AF65-F5344CB8AC3E}">
        <p14:creationId xmlns:p14="http://schemas.microsoft.com/office/powerpoint/2010/main" val="2180878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D88EDCA0-0362-476A-A523-79D8D1D6D2A7}" type="datetimeFigureOut">
              <a:rPr lang="es-PA" smtClean="0"/>
              <a:t>08/18/2023</a:t>
            </a:fld>
            <a:endParaRPr lang="es-PA"/>
          </a:p>
        </p:txBody>
      </p:sp>
      <p:sp>
        <p:nvSpPr>
          <p:cNvPr id="5" name="Footer Placeholder 4"/>
          <p:cNvSpPr>
            <a:spLocks noGrp="1"/>
          </p:cNvSpPr>
          <p:nvPr>
            <p:ph type="ftr" sz="quarter" idx="11"/>
          </p:nvPr>
        </p:nvSpPr>
        <p:spPr/>
        <p:txBody>
          <a:bodyPr/>
          <a:lstStyle/>
          <a:p>
            <a:endParaRPr lang="es-PA"/>
          </a:p>
        </p:txBody>
      </p:sp>
      <p:sp>
        <p:nvSpPr>
          <p:cNvPr id="6" name="Slide Number Placeholder 5"/>
          <p:cNvSpPr>
            <a:spLocks noGrp="1"/>
          </p:cNvSpPr>
          <p:nvPr>
            <p:ph type="sldNum" sz="quarter" idx="12"/>
          </p:nvPr>
        </p:nvSpPr>
        <p:spPr/>
        <p:txBody>
          <a:bodyPr/>
          <a:lstStyle/>
          <a:p>
            <a:fld id="{A2B16EBE-7B06-46AF-BBC8-F729B38E154F}" type="slidenum">
              <a:rPr lang="es-PA" smtClean="0"/>
              <a:t>‹Nº›</a:t>
            </a:fld>
            <a:endParaRPr lang="es-PA"/>
          </a:p>
        </p:txBody>
      </p:sp>
    </p:spTree>
    <p:extLst>
      <p:ext uri="{BB962C8B-B14F-4D97-AF65-F5344CB8AC3E}">
        <p14:creationId xmlns:p14="http://schemas.microsoft.com/office/powerpoint/2010/main" val="6779788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D88EDCA0-0362-476A-A523-79D8D1D6D2A7}" type="datetimeFigureOut">
              <a:rPr lang="es-PA" smtClean="0"/>
              <a:t>08/18/2023</a:t>
            </a:fld>
            <a:endParaRPr lang="es-PA"/>
          </a:p>
        </p:txBody>
      </p:sp>
      <p:sp>
        <p:nvSpPr>
          <p:cNvPr id="5" name="Footer Placeholder 4"/>
          <p:cNvSpPr>
            <a:spLocks noGrp="1"/>
          </p:cNvSpPr>
          <p:nvPr>
            <p:ph type="ftr" sz="quarter" idx="11"/>
          </p:nvPr>
        </p:nvSpPr>
        <p:spPr/>
        <p:txBody>
          <a:bodyPr/>
          <a:lstStyle/>
          <a:p>
            <a:endParaRPr lang="es-PA"/>
          </a:p>
        </p:txBody>
      </p:sp>
      <p:sp>
        <p:nvSpPr>
          <p:cNvPr id="6" name="Slide Number Placeholder 5"/>
          <p:cNvSpPr>
            <a:spLocks noGrp="1"/>
          </p:cNvSpPr>
          <p:nvPr>
            <p:ph type="sldNum" sz="quarter" idx="12"/>
          </p:nvPr>
        </p:nvSpPr>
        <p:spPr/>
        <p:txBody>
          <a:bodyPr/>
          <a:lstStyle/>
          <a:p>
            <a:fld id="{A2B16EBE-7B06-46AF-BBC8-F729B38E154F}" type="slidenum">
              <a:rPr lang="es-PA" smtClean="0"/>
              <a:t>‹Nº›</a:t>
            </a:fld>
            <a:endParaRPr lang="es-PA"/>
          </a:p>
        </p:txBody>
      </p:sp>
    </p:spTree>
    <p:extLst>
      <p:ext uri="{BB962C8B-B14F-4D97-AF65-F5344CB8AC3E}">
        <p14:creationId xmlns:p14="http://schemas.microsoft.com/office/powerpoint/2010/main" val="2305575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D88EDCA0-0362-476A-A523-79D8D1D6D2A7}" type="datetimeFigureOut">
              <a:rPr lang="es-PA" smtClean="0"/>
              <a:t>08/18/2023</a:t>
            </a:fld>
            <a:endParaRPr lang="es-PA"/>
          </a:p>
        </p:txBody>
      </p:sp>
      <p:sp>
        <p:nvSpPr>
          <p:cNvPr id="5" name="Footer Placeholder 4"/>
          <p:cNvSpPr>
            <a:spLocks noGrp="1"/>
          </p:cNvSpPr>
          <p:nvPr>
            <p:ph type="ftr" sz="quarter" idx="11"/>
          </p:nvPr>
        </p:nvSpPr>
        <p:spPr/>
        <p:txBody>
          <a:bodyPr/>
          <a:lstStyle/>
          <a:p>
            <a:endParaRPr lang="es-PA"/>
          </a:p>
        </p:txBody>
      </p:sp>
      <p:sp>
        <p:nvSpPr>
          <p:cNvPr id="6" name="Slide Number Placeholder 5"/>
          <p:cNvSpPr>
            <a:spLocks noGrp="1"/>
          </p:cNvSpPr>
          <p:nvPr>
            <p:ph type="sldNum" sz="quarter" idx="12"/>
          </p:nvPr>
        </p:nvSpPr>
        <p:spPr/>
        <p:txBody>
          <a:bodyPr/>
          <a:lstStyle/>
          <a:p>
            <a:fld id="{A2B16EBE-7B06-46AF-BBC8-F729B38E154F}" type="slidenum">
              <a:rPr lang="es-PA" smtClean="0"/>
              <a:t>‹Nº›</a:t>
            </a:fld>
            <a:endParaRPr lang="es-PA"/>
          </a:p>
        </p:txBody>
      </p:sp>
    </p:spTree>
    <p:extLst>
      <p:ext uri="{BB962C8B-B14F-4D97-AF65-F5344CB8AC3E}">
        <p14:creationId xmlns:p14="http://schemas.microsoft.com/office/powerpoint/2010/main" val="15598381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D88EDCA0-0362-476A-A523-79D8D1D6D2A7}" type="datetimeFigureOut">
              <a:rPr lang="es-PA" smtClean="0"/>
              <a:t>08/18/2023</a:t>
            </a:fld>
            <a:endParaRPr lang="es-PA"/>
          </a:p>
        </p:txBody>
      </p:sp>
      <p:sp>
        <p:nvSpPr>
          <p:cNvPr id="6" name="Footer Placeholder 5"/>
          <p:cNvSpPr>
            <a:spLocks noGrp="1"/>
          </p:cNvSpPr>
          <p:nvPr>
            <p:ph type="ftr" sz="quarter" idx="11"/>
          </p:nvPr>
        </p:nvSpPr>
        <p:spPr/>
        <p:txBody>
          <a:bodyPr/>
          <a:lstStyle/>
          <a:p>
            <a:endParaRPr lang="es-PA"/>
          </a:p>
        </p:txBody>
      </p:sp>
      <p:sp>
        <p:nvSpPr>
          <p:cNvPr id="7" name="Slide Number Placeholder 6"/>
          <p:cNvSpPr>
            <a:spLocks noGrp="1"/>
          </p:cNvSpPr>
          <p:nvPr>
            <p:ph type="sldNum" sz="quarter" idx="12"/>
          </p:nvPr>
        </p:nvSpPr>
        <p:spPr/>
        <p:txBody>
          <a:bodyPr/>
          <a:lstStyle/>
          <a:p>
            <a:fld id="{A2B16EBE-7B06-46AF-BBC8-F729B38E154F}" type="slidenum">
              <a:rPr lang="es-PA" smtClean="0"/>
              <a:t>‹Nº›</a:t>
            </a:fld>
            <a:endParaRPr lang="es-PA"/>
          </a:p>
        </p:txBody>
      </p:sp>
    </p:spTree>
    <p:extLst>
      <p:ext uri="{BB962C8B-B14F-4D97-AF65-F5344CB8AC3E}">
        <p14:creationId xmlns:p14="http://schemas.microsoft.com/office/powerpoint/2010/main" val="42000741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Content Placeholder 3"/>
          <p:cNvSpPr>
            <a:spLocks noGrp="1"/>
          </p:cNvSpPr>
          <p:nvPr>
            <p:ph sz="half" idx="2"/>
          </p:nvPr>
        </p:nvSpPr>
        <p:spPr>
          <a:xfrm>
            <a:off x="629842" y="2505075"/>
            <a:ext cx="3868340"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Content Placeholder 5"/>
          <p:cNvSpPr>
            <a:spLocks noGrp="1"/>
          </p:cNvSpPr>
          <p:nvPr>
            <p:ph sz="quarter" idx="4"/>
          </p:nvPr>
        </p:nvSpPr>
        <p:spPr>
          <a:xfrm>
            <a:off x="4629150" y="2505075"/>
            <a:ext cx="3887391"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D88EDCA0-0362-476A-A523-79D8D1D6D2A7}" type="datetimeFigureOut">
              <a:rPr lang="es-PA" smtClean="0"/>
              <a:t>08/18/2023</a:t>
            </a:fld>
            <a:endParaRPr lang="es-PA"/>
          </a:p>
        </p:txBody>
      </p:sp>
      <p:sp>
        <p:nvSpPr>
          <p:cNvPr id="8" name="Footer Placeholder 7"/>
          <p:cNvSpPr>
            <a:spLocks noGrp="1"/>
          </p:cNvSpPr>
          <p:nvPr>
            <p:ph type="ftr" sz="quarter" idx="11"/>
          </p:nvPr>
        </p:nvSpPr>
        <p:spPr/>
        <p:txBody>
          <a:bodyPr/>
          <a:lstStyle/>
          <a:p>
            <a:endParaRPr lang="es-PA"/>
          </a:p>
        </p:txBody>
      </p:sp>
      <p:sp>
        <p:nvSpPr>
          <p:cNvPr id="9" name="Slide Number Placeholder 8"/>
          <p:cNvSpPr>
            <a:spLocks noGrp="1"/>
          </p:cNvSpPr>
          <p:nvPr>
            <p:ph type="sldNum" sz="quarter" idx="12"/>
          </p:nvPr>
        </p:nvSpPr>
        <p:spPr/>
        <p:txBody>
          <a:bodyPr/>
          <a:lstStyle/>
          <a:p>
            <a:fld id="{A2B16EBE-7B06-46AF-BBC8-F729B38E154F}" type="slidenum">
              <a:rPr lang="es-PA" smtClean="0"/>
              <a:t>‹Nº›</a:t>
            </a:fld>
            <a:endParaRPr lang="es-PA"/>
          </a:p>
        </p:txBody>
      </p:sp>
    </p:spTree>
    <p:extLst>
      <p:ext uri="{BB962C8B-B14F-4D97-AF65-F5344CB8AC3E}">
        <p14:creationId xmlns:p14="http://schemas.microsoft.com/office/powerpoint/2010/main" val="35772998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D88EDCA0-0362-476A-A523-79D8D1D6D2A7}" type="datetimeFigureOut">
              <a:rPr lang="es-PA" smtClean="0"/>
              <a:t>08/18/2023</a:t>
            </a:fld>
            <a:endParaRPr lang="es-PA"/>
          </a:p>
        </p:txBody>
      </p:sp>
      <p:sp>
        <p:nvSpPr>
          <p:cNvPr id="4" name="Footer Placeholder 3"/>
          <p:cNvSpPr>
            <a:spLocks noGrp="1"/>
          </p:cNvSpPr>
          <p:nvPr>
            <p:ph type="ftr" sz="quarter" idx="11"/>
          </p:nvPr>
        </p:nvSpPr>
        <p:spPr/>
        <p:txBody>
          <a:bodyPr/>
          <a:lstStyle/>
          <a:p>
            <a:endParaRPr lang="es-PA"/>
          </a:p>
        </p:txBody>
      </p:sp>
      <p:sp>
        <p:nvSpPr>
          <p:cNvPr id="5" name="Slide Number Placeholder 4"/>
          <p:cNvSpPr>
            <a:spLocks noGrp="1"/>
          </p:cNvSpPr>
          <p:nvPr>
            <p:ph type="sldNum" sz="quarter" idx="12"/>
          </p:nvPr>
        </p:nvSpPr>
        <p:spPr/>
        <p:txBody>
          <a:bodyPr/>
          <a:lstStyle/>
          <a:p>
            <a:fld id="{A2B16EBE-7B06-46AF-BBC8-F729B38E154F}" type="slidenum">
              <a:rPr lang="es-PA" smtClean="0"/>
              <a:t>‹Nº›</a:t>
            </a:fld>
            <a:endParaRPr lang="es-PA"/>
          </a:p>
        </p:txBody>
      </p:sp>
    </p:spTree>
    <p:extLst>
      <p:ext uri="{BB962C8B-B14F-4D97-AF65-F5344CB8AC3E}">
        <p14:creationId xmlns:p14="http://schemas.microsoft.com/office/powerpoint/2010/main" val="9429558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88EDCA0-0362-476A-A523-79D8D1D6D2A7}" type="datetimeFigureOut">
              <a:rPr lang="es-PA" smtClean="0"/>
              <a:t>08/18/2023</a:t>
            </a:fld>
            <a:endParaRPr lang="es-PA"/>
          </a:p>
        </p:txBody>
      </p:sp>
      <p:sp>
        <p:nvSpPr>
          <p:cNvPr id="3" name="Footer Placeholder 2"/>
          <p:cNvSpPr>
            <a:spLocks noGrp="1"/>
          </p:cNvSpPr>
          <p:nvPr>
            <p:ph type="ftr" sz="quarter" idx="11"/>
          </p:nvPr>
        </p:nvSpPr>
        <p:spPr/>
        <p:txBody>
          <a:bodyPr/>
          <a:lstStyle/>
          <a:p>
            <a:endParaRPr lang="es-PA"/>
          </a:p>
        </p:txBody>
      </p:sp>
      <p:sp>
        <p:nvSpPr>
          <p:cNvPr id="4" name="Slide Number Placeholder 3"/>
          <p:cNvSpPr>
            <a:spLocks noGrp="1"/>
          </p:cNvSpPr>
          <p:nvPr>
            <p:ph type="sldNum" sz="quarter" idx="12"/>
          </p:nvPr>
        </p:nvSpPr>
        <p:spPr/>
        <p:txBody>
          <a:bodyPr/>
          <a:lstStyle/>
          <a:p>
            <a:fld id="{A2B16EBE-7B06-46AF-BBC8-F729B38E154F}" type="slidenum">
              <a:rPr lang="es-PA" smtClean="0"/>
              <a:t>‹Nº›</a:t>
            </a:fld>
            <a:endParaRPr lang="es-PA"/>
          </a:p>
        </p:txBody>
      </p:sp>
    </p:spTree>
    <p:extLst>
      <p:ext uri="{BB962C8B-B14F-4D97-AF65-F5344CB8AC3E}">
        <p14:creationId xmlns:p14="http://schemas.microsoft.com/office/powerpoint/2010/main" val="8810991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s-ES"/>
              <a:t>Haga clic para modificar el estilo de título del patrón</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D88EDCA0-0362-476A-A523-79D8D1D6D2A7}" type="datetimeFigureOut">
              <a:rPr lang="es-PA" smtClean="0"/>
              <a:t>08/18/2023</a:t>
            </a:fld>
            <a:endParaRPr lang="es-PA"/>
          </a:p>
        </p:txBody>
      </p:sp>
      <p:sp>
        <p:nvSpPr>
          <p:cNvPr id="6" name="Footer Placeholder 5"/>
          <p:cNvSpPr>
            <a:spLocks noGrp="1"/>
          </p:cNvSpPr>
          <p:nvPr>
            <p:ph type="ftr" sz="quarter" idx="11"/>
          </p:nvPr>
        </p:nvSpPr>
        <p:spPr/>
        <p:txBody>
          <a:bodyPr/>
          <a:lstStyle/>
          <a:p>
            <a:endParaRPr lang="es-PA"/>
          </a:p>
        </p:txBody>
      </p:sp>
      <p:sp>
        <p:nvSpPr>
          <p:cNvPr id="7" name="Slide Number Placeholder 6"/>
          <p:cNvSpPr>
            <a:spLocks noGrp="1"/>
          </p:cNvSpPr>
          <p:nvPr>
            <p:ph type="sldNum" sz="quarter" idx="12"/>
          </p:nvPr>
        </p:nvSpPr>
        <p:spPr/>
        <p:txBody>
          <a:bodyPr/>
          <a:lstStyle/>
          <a:p>
            <a:fld id="{A2B16EBE-7B06-46AF-BBC8-F729B38E154F}" type="slidenum">
              <a:rPr lang="es-PA" smtClean="0"/>
              <a:t>‹Nº›</a:t>
            </a:fld>
            <a:endParaRPr lang="es-PA"/>
          </a:p>
        </p:txBody>
      </p:sp>
    </p:spTree>
    <p:extLst>
      <p:ext uri="{BB962C8B-B14F-4D97-AF65-F5344CB8AC3E}">
        <p14:creationId xmlns:p14="http://schemas.microsoft.com/office/powerpoint/2010/main" val="10524291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D88EDCA0-0362-476A-A523-79D8D1D6D2A7}" type="datetimeFigureOut">
              <a:rPr lang="es-PA" smtClean="0"/>
              <a:t>08/18/2023</a:t>
            </a:fld>
            <a:endParaRPr lang="es-PA"/>
          </a:p>
        </p:txBody>
      </p:sp>
      <p:sp>
        <p:nvSpPr>
          <p:cNvPr id="6" name="Footer Placeholder 5"/>
          <p:cNvSpPr>
            <a:spLocks noGrp="1"/>
          </p:cNvSpPr>
          <p:nvPr>
            <p:ph type="ftr" sz="quarter" idx="11"/>
          </p:nvPr>
        </p:nvSpPr>
        <p:spPr/>
        <p:txBody>
          <a:bodyPr/>
          <a:lstStyle/>
          <a:p>
            <a:endParaRPr lang="es-PA"/>
          </a:p>
        </p:txBody>
      </p:sp>
      <p:sp>
        <p:nvSpPr>
          <p:cNvPr id="7" name="Slide Number Placeholder 6"/>
          <p:cNvSpPr>
            <a:spLocks noGrp="1"/>
          </p:cNvSpPr>
          <p:nvPr>
            <p:ph type="sldNum" sz="quarter" idx="12"/>
          </p:nvPr>
        </p:nvSpPr>
        <p:spPr/>
        <p:txBody>
          <a:bodyPr/>
          <a:lstStyle/>
          <a:p>
            <a:fld id="{A2B16EBE-7B06-46AF-BBC8-F729B38E154F}" type="slidenum">
              <a:rPr lang="es-PA" smtClean="0"/>
              <a:t>‹Nº›</a:t>
            </a:fld>
            <a:endParaRPr lang="es-PA"/>
          </a:p>
        </p:txBody>
      </p:sp>
    </p:spTree>
    <p:extLst>
      <p:ext uri="{BB962C8B-B14F-4D97-AF65-F5344CB8AC3E}">
        <p14:creationId xmlns:p14="http://schemas.microsoft.com/office/powerpoint/2010/main" val="27450584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88EDCA0-0362-476A-A523-79D8D1D6D2A7}" type="datetimeFigureOut">
              <a:rPr lang="es-PA" smtClean="0"/>
              <a:t>08/18/2023</a:t>
            </a:fld>
            <a:endParaRPr lang="es-PA"/>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PA"/>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2B16EBE-7B06-46AF-BBC8-F729B38E154F}" type="slidenum">
              <a:rPr lang="es-PA" smtClean="0"/>
              <a:t>‹Nº›</a:t>
            </a:fld>
            <a:endParaRPr lang="es-PA"/>
          </a:p>
        </p:txBody>
      </p:sp>
    </p:spTree>
    <p:extLst>
      <p:ext uri="{BB962C8B-B14F-4D97-AF65-F5344CB8AC3E}">
        <p14:creationId xmlns:p14="http://schemas.microsoft.com/office/powerpoint/2010/main" val="43052728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7.xml"/><Relationship Id="rId5" Type="http://schemas.openxmlformats.org/officeDocument/2006/relationships/image" Target="../media/image17.jpg"/><Relationship Id="rId4" Type="http://schemas.openxmlformats.org/officeDocument/2006/relationships/image" Target="../media/image16.jpg"/></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7.xml"/><Relationship Id="rId4" Type="http://schemas.openxmlformats.org/officeDocument/2006/relationships/image" Target="../media/image20.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7.xml"/><Relationship Id="rId4" Type="http://schemas.openxmlformats.org/officeDocument/2006/relationships/image" Target="../media/image6.jpeg"/></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9.jpeg"/></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7.xml"/><Relationship Id="rId5" Type="http://schemas.openxmlformats.org/officeDocument/2006/relationships/image" Target="../media/image13.jpeg"/><Relationship Id="rId4"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4585799-9404-4803-9373-ED4F675D2A16}"/>
              </a:ext>
            </a:extLst>
          </p:cNvPr>
          <p:cNvSpPr>
            <a:spLocks noGrp="1"/>
          </p:cNvSpPr>
          <p:nvPr>
            <p:ph type="ctrTitle"/>
          </p:nvPr>
        </p:nvSpPr>
        <p:spPr>
          <a:xfrm>
            <a:off x="1143000" y="1699022"/>
            <a:ext cx="7027479" cy="3101578"/>
          </a:xfrm>
        </p:spPr>
        <p:txBody>
          <a:bodyPr>
            <a:normAutofit/>
          </a:bodyPr>
          <a:lstStyle/>
          <a:p>
            <a:r>
              <a:rPr lang="es-PA" sz="5400" dirty="0">
                <a:solidFill>
                  <a:srgbClr val="FF0000"/>
                </a:solidFill>
              </a:rPr>
              <a:t>“AGROINDUSTRIA COMO ALTERNATIVA DE DESARROLLO DEL AGRO PANAMEÑO”</a:t>
            </a:r>
          </a:p>
        </p:txBody>
      </p:sp>
      <p:sp>
        <p:nvSpPr>
          <p:cNvPr id="5" name="Subtítulo 4">
            <a:extLst>
              <a:ext uri="{FF2B5EF4-FFF2-40B4-BE49-F238E27FC236}">
                <a16:creationId xmlns:a16="http://schemas.microsoft.com/office/drawing/2014/main" id="{9F274B0F-5750-48E2-A167-5219440D91B1}"/>
              </a:ext>
            </a:extLst>
          </p:cNvPr>
          <p:cNvSpPr>
            <a:spLocks noGrp="1"/>
          </p:cNvSpPr>
          <p:nvPr>
            <p:ph type="subTitle" idx="1"/>
          </p:nvPr>
        </p:nvSpPr>
        <p:spPr>
          <a:xfrm>
            <a:off x="1454369" y="4766311"/>
            <a:ext cx="6546631" cy="34289"/>
          </a:xfrm>
        </p:spPr>
        <p:txBody>
          <a:bodyPr>
            <a:normAutofit fontScale="25000" lnSpcReduction="20000"/>
          </a:bodyPr>
          <a:lstStyle/>
          <a:p>
            <a:endParaRPr lang="es-PA" dirty="0"/>
          </a:p>
        </p:txBody>
      </p:sp>
    </p:spTree>
    <p:extLst>
      <p:ext uri="{BB962C8B-B14F-4D97-AF65-F5344CB8AC3E}">
        <p14:creationId xmlns:p14="http://schemas.microsoft.com/office/powerpoint/2010/main" val="7390005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A46D50FC-37E2-4629-9E6D-6E032213F8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57530" y="251791"/>
            <a:ext cx="3829878" cy="3286539"/>
          </a:xfrm>
          <a:prstGeom prst="rect">
            <a:avLst/>
          </a:prstGeom>
        </p:spPr>
      </p:pic>
      <p:pic>
        <p:nvPicPr>
          <p:cNvPr id="7" name="Imagen 6">
            <a:extLst>
              <a:ext uri="{FF2B5EF4-FFF2-40B4-BE49-F238E27FC236}">
                <a16:creationId xmlns:a16="http://schemas.microsoft.com/office/drawing/2014/main" id="{A1A02CB4-8FC4-49E6-B7C7-842577E63B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6592" y="172279"/>
            <a:ext cx="3723862" cy="3366051"/>
          </a:xfrm>
          <a:prstGeom prst="rect">
            <a:avLst/>
          </a:prstGeom>
        </p:spPr>
      </p:pic>
      <p:pic>
        <p:nvPicPr>
          <p:cNvPr id="9" name="Imagen 8">
            <a:extLst>
              <a:ext uri="{FF2B5EF4-FFF2-40B4-BE49-F238E27FC236}">
                <a16:creationId xmlns:a16="http://schemas.microsoft.com/office/drawing/2014/main" id="{234D7C4D-DE9F-43A5-9E28-1B2B0F0D6D6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6593" y="3246783"/>
            <a:ext cx="3723862" cy="3611217"/>
          </a:xfrm>
          <a:prstGeom prst="rect">
            <a:avLst/>
          </a:prstGeom>
        </p:spPr>
      </p:pic>
      <p:pic>
        <p:nvPicPr>
          <p:cNvPr id="11" name="Imagen 10">
            <a:extLst>
              <a:ext uri="{FF2B5EF4-FFF2-40B4-BE49-F238E27FC236}">
                <a16:creationId xmlns:a16="http://schemas.microsoft.com/office/drawing/2014/main" id="{444BE365-385A-48E2-9DDF-CD6BA498103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80383" y="3518419"/>
            <a:ext cx="2915478" cy="3339582"/>
          </a:xfrm>
          <a:prstGeom prst="rect">
            <a:avLst/>
          </a:prstGeom>
        </p:spPr>
      </p:pic>
    </p:spTree>
    <p:extLst>
      <p:ext uri="{BB962C8B-B14F-4D97-AF65-F5344CB8AC3E}">
        <p14:creationId xmlns:p14="http://schemas.microsoft.com/office/powerpoint/2010/main" val="14734533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5FDF18A9-2348-453E-BF9D-A3ACBD69AA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2509" y="72886"/>
            <a:ext cx="3605419" cy="3829878"/>
          </a:xfrm>
          <a:prstGeom prst="rect">
            <a:avLst/>
          </a:prstGeom>
        </p:spPr>
      </p:pic>
      <p:pic>
        <p:nvPicPr>
          <p:cNvPr id="5" name="Imagen 4">
            <a:extLst>
              <a:ext uri="{FF2B5EF4-FFF2-40B4-BE49-F238E27FC236}">
                <a16:creationId xmlns:a16="http://schemas.microsoft.com/office/drawing/2014/main" id="{39046E0D-F4C8-4865-9522-FFAE3EDB07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6733" y="3902764"/>
            <a:ext cx="3751195" cy="2955236"/>
          </a:xfrm>
          <a:prstGeom prst="rect">
            <a:avLst/>
          </a:prstGeom>
        </p:spPr>
      </p:pic>
      <p:pic>
        <p:nvPicPr>
          <p:cNvPr id="7" name="Imagen 6">
            <a:extLst>
              <a:ext uri="{FF2B5EF4-FFF2-40B4-BE49-F238E27FC236}">
                <a16:creationId xmlns:a16="http://schemas.microsoft.com/office/drawing/2014/main" id="{842DFC79-B1FD-4E59-A577-0AC3B9175C7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65983" y="72886"/>
            <a:ext cx="3949148" cy="6566453"/>
          </a:xfrm>
          <a:prstGeom prst="rect">
            <a:avLst/>
          </a:prstGeom>
        </p:spPr>
      </p:pic>
    </p:spTree>
    <p:extLst>
      <p:ext uri="{BB962C8B-B14F-4D97-AF65-F5344CB8AC3E}">
        <p14:creationId xmlns:p14="http://schemas.microsoft.com/office/powerpoint/2010/main" val="38534295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85087322-74B5-4B40-AA2C-B07CE15ACB40}"/>
              </a:ext>
            </a:extLst>
          </p:cNvPr>
          <p:cNvSpPr>
            <a:spLocks noGrp="1"/>
          </p:cNvSpPr>
          <p:nvPr>
            <p:ph type="ctrTitle"/>
          </p:nvPr>
        </p:nvSpPr>
        <p:spPr>
          <a:xfrm>
            <a:off x="685800" y="768627"/>
            <a:ext cx="7772400" cy="1086678"/>
          </a:xfrm>
        </p:spPr>
        <p:txBody>
          <a:bodyPr>
            <a:normAutofit fontScale="90000"/>
          </a:bodyPr>
          <a:lstStyle/>
          <a:p>
            <a:r>
              <a:rPr lang="es-PA" sz="4000" dirty="0">
                <a:solidFill>
                  <a:srgbClr val="00B050"/>
                </a:solidFill>
              </a:rPr>
              <a:t>ORGANIZACIÓN DE LA PRODUCCION PARA EL PROCESO.</a:t>
            </a:r>
          </a:p>
        </p:txBody>
      </p:sp>
      <p:sp>
        <p:nvSpPr>
          <p:cNvPr id="4" name="Subtítulo 3">
            <a:extLst>
              <a:ext uri="{FF2B5EF4-FFF2-40B4-BE49-F238E27FC236}">
                <a16:creationId xmlns:a16="http://schemas.microsoft.com/office/drawing/2014/main" id="{B0BA7FEB-3E13-4FFD-A5F1-A43802025466}"/>
              </a:ext>
            </a:extLst>
          </p:cNvPr>
          <p:cNvSpPr>
            <a:spLocks noGrp="1"/>
          </p:cNvSpPr>
          <p:nvPr>
            <p:ph type="subTitle" idx="1"/>
          </p:nvPr>
        </p:nvSpPr>
        <p:spPr>
          <a:xfrm>
            <a:off x="1143000" y="1855304"/>
            <a:ext cx="6858000" cy="4876800"/>
          </a:xfrm>
        </p:spPr>
        <p:txBody>
          <a:bodyPr>
            <a:normAutofit fontScale="92500"/>
          </a:bodyPr>
          <a:lstStyle/>
          <a:p>
            <a:pPr marL="457200" indent="-457200" algn="l">
              <a:buFont typeface="+mj-lt"/>
              <a:buAutoNum type="arabicPeriod"/>
            </a:pPr>
            <a:r>
              <a:rPr lang="es-PA" dirty="0">
                <a:solidFill>
                  <a:srgbClr val="FF0000"/>
                </a:solidFill>
              </a:rPr>
              <a:t>TOMAR EN CUENTA LA DEMANDA</a:t>
            </a:r>
          </a:p>
          <a:p>
            <a:pPr marL="457200" indent="-457200" algn="l">
              <a:buFont typeface="+mj-lt"/>
              <a:buAutoNum type="arabicPeriod"/>
            </a:pPr>
            <a:r>
              <a:rPr lang="es-PA" dirty="0">
                <a:solidFill>
                  <a:srgbClr val="FF0000"/>
                </a:solidFill>
              </a:rPr>
              <a:t>CICLOS DE PRODUCCION(YUCA)</a:t>
            </a:r>
          </a:p>
          <a:p>
            <a:pPr marL="457200" indent="-457200" algn="l">
              <a:buFont typeface="+mj-lt"/>
              <a:buAutoNum type="arabicPeriod"/>
            </a:pPr>
            <a:r>
              <a:rPr lang="es-PA" dirty="0">
                <a:solidFill>
                  <a:srgbClr val="FF0000"/>
                </a:solidFill>
              </a:rPr>
              <a:t>PRODUCTIVIDAD QQ/HAS</a:t>
            </a:r>
          </a:p>
          <a:p>
            <a:pPr marL="457200" indent="-457200" algn="l">
              <a:buFont typeface="+mj-lt"/>
              <a:buAutoNum type="arabicPeriod"/>
            </a:pPr>
            <a:r>
              <a:rPr lang="es-PA" dirty="0">
                <a:solidFill>
                  <a:srgbClr val="FF0000"/>
                </a:solidFill>
              </a:rPr>
              <a:t>SUPERFICIE SEMBRADA</a:t>
            </a:r>
          </a:p>
          <a:p>
            <a:pPr marL="457200" indent="-457200" algn="l">
              <a:buFont typeface="+mj-lt"/>
              <a:buAutoNum type="arabicPeriod"/>
            </a:pPr>
            <a:r>
              <a:rPr lang="es-PA" dirty="0">
                <a:solidFill>
                  <a:srgbClr val="FF0000"/>
                </a:solidFill>
              </a:rPr>
              <a:t>DISTANCIAS DE SIEMBRAS (MAIZ)</a:t>
            </a:r>
          </a:p>
          <a:p>
            <a:pPr marL="457200" indent="-457200" algn="l">
              <a:buFont typeface="+mj-lt"/>
              <a:buAutoNum type="arabicPeriod"/>
            </a:pPr>
            <a:r>
              <a:rPr lang="es-PA" dirty="0">
                <a:solidFill>
                  <a:srgbClr val="FF0000"/>
                </a:solidFill>
              </a:rPr>
              <a:t>VARIEDADES A SEMBRAR</a:t>
            </a:r>
          </a:p>
          <a:p>
            <a:pPr marL="457200" indent="-457200" algn="l">
              <a:buFont typeface="+mj-lt"/>
              <a:buAutoNum type="arabicPeriod"/>
            </a:pPr>
            <a:r>
              <a:rPr lang="es-PA" dirty="0">
                <a:solidFill>
                  <a:srgbClr val="FF0000"/>
                </a:solidFill>
              </a:rPr>
              <a:t>POSIBILIDAD DE ESTABLECER REGADIOS EN ESTACION SECA</a:t>
            </a:r>
          </a:p>
          <a:p>
            <a:pPr marL="457200" indent="-457200" algn="l">
              <a:buFont typeface="+mj-lt"/>
              <a:buAutoNum type="arabicPeriod"/>
            </a:pPr>
            <a:r>
              <a:rPr lang="es-PA" dirty="0">
                <a:solidFill>
                  <a:srgbClr val="FF0000"/>
                </a:solidFill>
              </a:rPr>
              <a:t>ANALICEN LAS POSIBILIDADES DE COMPRAS DE MATERIAS PRIMAS EN EL AREA.</a:t>
            </a:r>
          </a:p>
          <a:p>
            <a:pPr marL="457200" indent="-457200" algn="l">
              <a:buFont typeface="+mj-lt"/>
              <a:buAutoNum type="arabicPeriod"/>
            </a:pPr>
            <a:r>
              <a:rPr lang="es-PA" dirty="0">
                <a:solidFill>
                  <a:srgbClr val="FF0000"/>
                </a:solidFill>
              </a:rPr>
              <a:t>UTILICEN METODOS ASOCIATIVOS DE PRODUCCION</a:t>
            </a:r>
          </a:p>
          <a:p>
            <a:pPr marL="457200" indent="-457200" algn="l">
              <a:buFont typeface="+mj-lt"/>
              <a:buAutoNum type="arabicPeriod"/>
            </a:pPr>
            <a:r>
              <a:rPr lang="es-PA" dirty="0">
                <a:solidFill>
                  <a:srgbClr val="FF0000"/>
                </a:solidFill>
              </a:rPr>
              <a:t>DIVERSIFICAR.</a:t>
            </a:r>
          </a:p>
          <a:p>
            <a:pPr marL="457200" indent="-457200" algn="l">
              <a:buFont typeface="+mj-lt"/>
              <a:buAutoNum type="arabicPeriod"/>
            </a:pPr>
            <a:endParaRPr lang="es-PA" dirty="0"/>
          </a:p>
          <a:p>
            <a:pPr marL="457200" indent="-457200" algn="l">
              <a:buFont typeface="+mj-lt"/>
              <a:buAutoNum type="arabicPeriod"/>
            </a:pPr>
            <a:endParaRPr lang="es-PA" dirty="0"/>
          </a:p>
        </p:txBody>
      </p:sp>
    </p:spTree>
    <p:extLst>
      <p:ext uri="{BB962C8B-B14F-4D97-AF65-F5344CB8AC3E}">
        <p14:creationId xmlns:p14="http://schemas.microsoft.com/office/powerpoint/2010/main" val="2749104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1C1A315-5E5A-47F0-8F94-88C52A9E7F80}"/>
              </a:ext>
            </a:extLst>
          </p:cNvPr>
          <p:cNvSpPr>
            <a:spLocks noGrp="1"/>
          </p:cNvSpPr>
          <p:nvPr>
            <p:ph type="title"/>
          </p:nvPr>
        </p:nvSpPr>
        <p:spPr/>
        <p:txBody>
          <a:bodyPr/>
          <a:lstStyle/>
          <a:p>
            <a:pPr algn="ctr"/>
            <a:r>
              <a:rPr lang="es-PA" dirty="0">
                <a:solidFill>
                  <a:srgbClr val="FF0000"/>
                </a:solidFill>
              </a:rPr>
              <a:t>CALIDAD E INOCUIDAD DE LA MATERIA PRIMA</a:t>
            </a:r>
          </a:p>
        </p:txBody>
      </p:sp>
      <p:sp>
        <p:nvSpPr>
          <p:cNvPr id="3" name="Marcador de contenido 2">
            <a:extLst>
              <a:ext uri="{FF2B5EF4-FFF2-40B4-BE49-F238E27FC236}">
                <a16:creationId xmlns:a16="http://schemas.microsoft.com/office/drawing/2014/main" id="{4A566502-7E44-4144-87B3-09DA935CE4D7}"/>
              </a:ext>
            </a:extLst>
          </p:cNvPr>
          <p:cNvSpPr>
            <a:spLocks noGrp="1"/>
          </p:cNvSpPr>
          <p:nvPr>
            <p:ph idx="1"/>
          </p:nvPr>
        </p:nvSpPr>
        <p:spPr/>
        <p:txBody>
          <a:bodyPr>
            <a:normAutofit lnSpcReduction="10000"/>
          </a:bodyPr>
          <a:lstStyle/>
          <a:p>
            <a:r>
              <a:rPr lang="es-PA" dirty="0">
                <a:solidFill>
                  <a:srgbClr val="00B050"/>
                </a:solidFill>
              </a:rPr>
              <a:t>CUIDADOS QUE DEBEMOS TENER AL MOMENTO DEL CULTIVO(ASPECTOS AGRONOMICOS) DE LOS CULTIVOS DE YUCA, ÑAME , OTOE, ZAPALLO MAIZ Y CAÑA DE AZUCAR</a:t>
            </a:r>
          </a:p>
          <a:p>
            <a:r>
              <a:rPr lang="es-PA" dirty="0">
                <a:solidFill>
                  <a:srgbClr val="00B050"/>
                </a:solidFill>
              </a:rPr>
              <a:t>USO DE AGROQUIMICOS</a:t>
            </a:r>
          </a:p>
          <a:p>
            <a:r>
              <a:rPr lang="es-PA" dirty="0">
                <a:solidFill>
                  <a:srgbClr val="00B050"/>
                </a:solidFill>
              </a:rPr>
              <a:t>COSECHA</a:t>
            </a:r>
          </a:p>
          <a:p>
            <a:r>
              <a:rPr lang="es-PA" dirty="0">
                <a:solidFill>
                  <a:srgbClr val="00B050"/>
                </a:solidFill>
              </a:rPr>
              <a:t>EMPAQUE DE CAMPO A PLANTA</a:t>
            </a:r>
          </a:p>
          <a:p>
            <a:r>
              <a:rPr lang="es-PA" dirty="0">
                <a:solidFill>
                  <a:srgbClr val="00B050"/>
                </a:solidFill>
              </a:rPr>
              <a:t>TRASLADO</a:t>
            </a:r>
          </a:p>
          <a:p>
            <a:r>
              <a:rPr lang="es-PA" dirty="0">
                <a:solidFill>
                  <a:srgbClr val="00B050"/>
                </a:solidFill>
              </a:rPr>
              <a:t>RECEPCION EN PLANTA.(REVISION Y PRUEBAS)</a:t>
            </a:r>
          </a:p>
          <a:p>
            <a:r>
              <a:rPr lang="es-PA" dirty="0">
                <a:solidFill>
                  <a:srgbClr val="00B050"/>
                </a:solidFill>
              </a:rPr>
              <a:t>EJEMPLO DE PRUEBAS DE LABORATORIO***</a:t>
            </a:r>
          </a:p>
          <a:p>
            <a:endParaRPr lang="es-PA" dirty="0"/>
          </a:p>
        </p:txBody>
      </p:sp>
    </p:spTree>
    <p:extLst>
      <p:ext uri="{BB962C8B-B14F-4D97-AF65-F5344CB8AC3E}">
        <p14:creationId xmlns:p14="http://schemas.microsoft.com/office/powerpoint/2010/main" val="30513572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5FD1EC4-F0D7-4AA5-87E9-4B962F248E64}"/>
              </a:ext>
            </a:extLst>
          </p:cNvPr>
          <p:cNvSpPr>
            <a:spLocks noGrp="1"/>
          </p:cNvSpPr>
          <p:nvPr>
            <p:ph type="title"/>
          </p:nvPr>
        </p:nvSpPr>
        <p:spPr/>
        <p:txBody>
          <a:bodyPr/>
          <a:lstStyle/>
          <a:p>
            <a:pPr algn="ctr"/>
            <a:r>
              <a:rPr lang="es-PA" dirty="0">
                <a:solidFill>
                  <a:srgbClr val="00B050"/>
                </a:solidFill>
              </a:rPr>
              <a:t>ASPECTOS LEGALES </a:t>
            </a:r>
          </a:p>
        </p:txBody>
      </p:sp>
      <p:sp>
        <p:nvSpPr>
          <p:cNvPr id="3" name="Marcador de contenido 2">
            <a:extLst>
              <a:ext uri="{FF2B5EF4-FFF2-40B4-BE49-F238E27FC236}">
                <a16:creationId xmlns:a16="http://schemas.microsoft.com/office/drawing/2014/main" id="{E881CC1D-6BA0-4B20-A6AC-A412981B5BCB}"/>
              </a:ext>
            </a:extLst>
          </p:cNvPr>
          <p:cNvSpPr>
            <a:spLocks noGrp="1"/>
          </p:cNvSpPr>
          <p:nvPr>
            <p:ph idx="1"/>
          </p:nvPr>
        </p:nvSpPr>
        <p:spPr/>
        <p:txBody>
          <a:bodyPr/>
          <a:lstStyle/>
          <a:p>
            <a:pPr marL="514350" indent="-514350">
              <a:buFont typeface="+mj-lt"/>
              <a:buAutoNum type="arabicPeriod"/>
            </a:pPr>
            <a:r>
              <a:rPr lang="es-PA" dirty="0">
                <a:solidFill>
                  <a:srgbClr val="FF0000"/>
                </a:solidFill>
              </a:rPr>
              <a:t>REGISTRO DE MARCAS</a:t>
            </a:r>
          </a:p>
          <a:p>
            <a:pPr marL="514350" indent="-514350">
              <a:buFont typeface="+mj-lt"/>
              <a:buAutoNum type="arabicPeriod"/>
            </a:pPr>
            <a:r>
              <a:rPr lang="es-PA" dirty="0">
                <a:solidFill>
                  <a:srgbClr val="FF0000"/>
                </a:solidFill>
              </a:rPr>
              <a:t>REGISTROS SANITARIOS DE LOS PRODUCTOS</a:t>
            </a:r>
          </a:p>
          <a:p>
            <a:pPr marL="514350" indent="-514350">
              <a:buFont typeface="+mj-lt"/>
              <a:buAutoNum type="arabicPeriod"/>
            </a:pPr>
            <a:r>
              <a:rPr lang="es-PA" dirty="0">
                <a:solidFill>
                  <a:srgbClr val="FF0000"/>
                </a:solidFill>
              </a:rPr>
              <a:t>LINCENCIA SANITARIA DE FUNCIONAMIENTO</a:t>
            </a:r>
          </a:p>
          <a:p>
            <a:pPr marL="514350" indent="-514350">
              <a:buFont typeface="+mj-lt"/>
              <a:buAutoNum type="arabicPeriod"/>
            </a:pPr>
            <a:r>
              <a:rPr lang="es-PA" dirty="0">
                <a:solidFill>
                  <a:srgbClr val="FF0000"/>
                </a:solidFill>
              </a:rPr>
              <a:t>CERTIFICADO DE INSPECCION PROVINCIAL DE ALIMENTOS ELABORADOS POR PERSONAS EMPRENDEDORAS</a:t>
            </a:r>
          </a:p>
          <a:p>
            <a:pPr marL="514350" indent="-514350">
              <a:buFont typeface="+mj-lt"/>
              <a:buAutoNum type="arabicPeriod"/>
            </a:pPr>
            <a:r>
              <a:rPr lang="es-PA" dirty="0">
                <a:solidFill>
                  <a:srgbClr val="FF0000"/>
                </a:solidFill>
              </a:rPr>
              <a:t>CODIGOS DE BARRAS </a:t>
            </a:r>
          </a:p>
          <a:p>
            <a:pPr marL="514350" indent="-514350">
              <a:buFont typeface="+mj-lt"/>
              <a:buAutoNum type="arabicPeriod"/>
            </a:pPr>
            <a:r>
              <a:rPr lang="es-PA" dirty="0">
                <a:solidFill>
                  <a:srgbClr val="FF0000"/>
                </a:solidFill>
              </a:rPr>
              <a:t>ETIQUETAS.(FORMATO LEGAL)</a:t>
            </a:r>
          </a:p>
          <a:p>
            <a:pPr marL="514350" indent="-514350">
              <a:buFont typeface="+mj-lt"/>
              <a:buAutoNum type="arabicPeriod"/>
            </a:pPr>
            <a:r>
              <a:rPr lang="es-PA" dirty="0">
                <a:solidFill>
                  <a:srgbClr val="FF0000"/>
                </a:solidFill>
              </a:rPr>
              <a:t>EJEMPLOS DE DOCUMENTOS LEGALES***</a:t>
            </a:r>
          </a:p>
        </p:txBody>
      </p:sp>
    </p:spTree>
    <p:extLst>
      <p:ext uri="{BB962C8B-B14F-4D97-AF65-F5344CB8AC3E}">
        <p14:creationId xmlns:p14="http://schemas.microsoft.com/office/powerpoint/2010/main" val="25450952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D57D45E-3F09-4236-97C2-EFBCCD45BB6F}"/>
              </a:ext>
            </a:extLst>
          </p:cNvPr>
          <p:cNvSpPr>
            <a:spLocks noGrp="1"/>
          </p:cNvSpPr>
          <p:nvPr>
            <p:ph type="title"/>
          </p:nvPr>
        </p:nvSpPr>
        <p:spPr/>
        <p:txBody>
          <a:bodyPr/>
          <a:lstStyle/>
          <a:p>
            <a:pPr algn="ctr"/>
            <a:r>
              <a:rPr lang="es-PA" dirty="0">
                <a:solidFill>
                  <a:srgbClr val="00B050"/>
                </a:solidFill>
              </a:rPr>
              <a:t>NUESTROS CLIENTES</a:t>
            </a:r>
            <a:br>
              <a:rPr lang="es-PA" dirty="0">
                <a:solidFill>
                  <a:srgbClr val="00B050"/>
                </a:solidFill>
              </a:rPr>
            </a:br>
            <a:r>
              <a:rPr lang="es-PA" dirty="0">
                <a:solidFill>
                  <a:srgbClr val="00B050"/>
                </a:solidFill>
              </a:rPr>
              <a:t>(CADENAS DE SUPERMERCADOS</a:t>
            </a:r>
            <a:r>
              <a:rPr lang="es-PA" dirty="0"/>
              <a:t>)</a:t>
            </a:r>
          </a:p>
        </p:txBody>
      </p:sp>
      <p:sp>
        <p:nvSpPr>
          <p:cNvPr id="3" name="Marcador de contenido 2">
            <a:extLst>
              <a:ext uri="{FF2B5EF4-FFF2-40B4-BE49-F238E27FC236}">
                <a16:creationId xmlns:a16="http://schemas.microsoft.com/office/drawing/2014/main" id="{40771B07-E8B2-47D0-8B92-579EB073BDA2}"/>
              </a:ext>
            </a:extLst>
          </p:cNvPr>
          <p:cNvSpPr>
            <a:spLocks noGrp="1"/>
          </p:cNvSpPr>
          <p:nvPr>
            <p:ph idx="1"/>
          </p:nvPr>
        </p:nvSpPr>
        <p:spPr/>
        <p:txBody>
          <a:bodyPr>
            <a:normAutofit/>
          </a:bodyPr>
          <a:lstStyle/>
          <a:p>
            <a:r>
              <a:rPr lang="es-PA" sz="3600" dirty="0">
                <a:solidFill>
                  <a:srgbClr val="FF0000"/>
                </a:solidFill>
              </a:rPr>
              <a:t>IMPORTADORA VIRZI(SUPER CARNES)</a:t>
            </a:r>
          </a:p>
          <a:p>
            <a:r>
              <a:rPr lang="es-PA" sz="3600" dirty="0">
                <a:solidFill>
                  <a:srgbClr val="FF0000"/>
                </a:solidFill>
              </a:rPr>
              <a:t>CIA GOLY, S.A(MACHETAZOS)</a:t>
            </a:r>
          </a:p>
          <a:p>
            <a:r>
              <a:rPr lang="es-PA" sz="3600" dirty="0">
                <a:solidFill>
                  <a:srgbClr val="FF0000"/>
                </a:solidFill>
              </a:rPr>
              <a:t>IMPORTADORA RICAMAR (SUPER 99)</a:t>
            </a:r>
          </a:p>
          <a:p>
            <a:r>
              <a:rPr lang="es-PA" sz="3600" dirty="0">
                <a:solidFill>
                  <a:srgbClr val="FF0000"/>
                </a:solidFill>
              </a:rPr>
              <a:t>TEQUE CHEVERE INTERNACIONAL, S.A (EXPORTACION)</a:t>
            </a:r>
          </a:p>
          <a:p>
            <a:r>
              <a:rPr lang="es-PA" sz="3600" dirty="0">
                <a:solidFill>
                  <a:srgbClr val="FF0000"/>
                </a:solidFill>
              </a:rPr>
              <a:t>SAGO, S.A </a:t>
            </a:r>
          </a:p>
        </p:txBody>
      </p:sp>
    </p:spTree>
    <p:extLst>
      <p:ext uri="{BB962C8B-B14F-4D97-AF65-F5344CB8AC3E}">
        <p14:creationId xmlns:p14="http://schemas.microsoft.com/office/powerpoint/2010/main" val="11056072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9A4EC877-B516-41A0-A929-7849AB9D61B1}"/>
              </a:ext>
            </a:extLst>
          </p:cNvPr>
          <p:cNvSpPr>
            <a:spLocks noGrp="1"/>
          </p:cNvSpPr>
          <p:nvPr>
            <p:ph type="title"/>
          </p:nvPr>
        </p:nvSpPr>
        <p:spPr/>
        <p:txBody>
          <a:bodyPr/>
          <a:lstStyle/>
          <a:p>
            <a:r>
              <a:rPr lang="es-PA" dirty="0">
                <a:solidFill>
                  <a:srgbClr val="00B050"/>
                </a:solidFill>
              </a:rPr>
              <a:t>VALORES AGREGADOS/COSTOS</a:t>
            </a:r>
          </a:p>
        </p:txBody>
      </p:sp>
      <p:sp>
        <p:nvSpPr>
          <p:cNvPr id="5" name="Marcador de texto 4">
            <a:extLst>
              <a:ext uri="{FF2B5EF4-FFF2-40B4-BE49-F238E27FC236}">
                <a16:creationId xmlns:a16="http://schemas.microsoft.com/office/drawing/2014/main" id="{895D86EC-3F4A-49D5-8FD8-9E8217973582}"/>
              </a:ext>
            </a:extLst>
          </p:cNvPr>
          <p:cNvSpPr>
            <a:spLocks noGrp="1"/>
          </p:cNvSpPr>
          <p:nvPr>
            <p:ph type="body" idx="1"/>
          </p:nvPr>
        </p:nvSpPr>
        <p:spPr/>
        <p:txBody>
          <a:bodyPr/>
          <a:lstStyle/>
          <a:p>
            <a:r>
              <a:rPr lang="es-PA" dirty="0">
                <a:solidFill>
                  <a:srgbClr val="00B050"/>
                </a:solidFill>
              </a:rPr>
              <a:t>COSTOS</a:t>
            </a:r>
            <a:r>
              <a:rPr lang="es-PA" dirty="0"/>
              <a:t>  </a:t>
            </a:r>
            <a:r>
              <a:rPr lang="es-PA" dirty="0">
                <a:solidFill>
                  <a:srgbClr val="00B050"/>
                </a:solidFill>
              </a:rPr>
              <a:t>DEL PROCESO.</a:t>
            </a:r>
          </a:p>
        </p:txBody>
      </p:sp>
      <p:sp>
        <p:nvSpPr>
          <p:cNvPr id="6" name="Marcador de contenido 5">
            <a:extLst>
              <a:ext uri="{FF2B5EF4-FFF2-40B4-BE49-F238E27FC236}">
                <a16:creationId xmlns:a16="http://schemas.microsoft.com/office/drawing/2014/main" id="{55AB2F8C-ED49-479F-8664-FFABE590CD3A}"/>
              </a:ext>
            </a:extLst>
          </p:cNvPr>
          <p:cNvSpPr>
            <a:spLocks noGrp="1"/>
          </p:cNvSpPr>
          <p:nvPr>
            <p:ph sz="half" idx="2"/>
          </p:nvPr>
        </p:nvSpPr>
        <p:spPr/>
        <p:txBody>
          <a:bodyPr>
            <a:normAutofit fontScale="85000" lnSpcReduction="10000"/>
          </a:bodyPr>
          <a:lstStyle/>
          <a:p>
            <a:r>
              <a:rPr lang="es-PA" dirty="0">
                <a:solidFill>
                  <a:srgbClr val="FF0000"/>
                </a:solidFill>
              </a:rPr>
              <a:t>BOLSAS</a:t>
            </a:r>
          </a:p>
          <a:p>
            <a:r>
              <a:rPr lang="es-PA" dirty="0">
                <a:solidFill>
                  <a:srgbClr val="FF0000"/>
                </a:solidFill>
              </a:rPr>
              <a:t>ETIQUETAS</a:t>
            </a:r>
          </a:p>
          <a:p>
            <a:r>
              <a:rPr lang="es-PA" dirty="0">
                <a:solidFill>
                  <a:srgbClr val="FF0000"/>
                </a:solidFill>
              </a:rPr>
              <a:t>METABISULFITO DE SODIO</a:t>
            </a:r>
          </a:p>
          <a:p>
            <a:r>
              <a:rPr lang="es-PA" dirty="0">
                <a:solidFill>
                  <a:srgbClr val="FF0000"/>
                </a:solidFill>
              </a:rPr>
              <a:t>ETIQUETAS DE FECHA DE EXPIRACION</a:t>
            </a:r>
          </a:p>
          <a:p>
            <a:r>
              <a:rPr lang="es-PA" dirty="0">
                <a:solidFill>
                  <a:srgbClr val="FF0000"/>
                </a:solidFill>
              </a:rPr>
              <a:t>MANO DE OBRA</a:t>
            </a:r>
          </a:p>
          <a:p>
            <a:r>
              <a:rPr lang="es-PA" dirty="0">
                <a:solidFill>
                  <a:srgbClr val="FF0000"/>
                </a:solidFill>
              </a:rPr>
              <a:t>CLOROX</a:t>
            </a:r>
          </a:p>
          <a:p>
            <a:r>
              <a:rPr lang="es-PA" dirty="0">
                <a:solidFill>
                  <a:srgbClr val="FF0000"/>
                </a:solidFill>
              </a:rPr>
              <a:t>ENERGIA ELECTRICA</a:t>
            </a:r>
          </a:p>
          <a:p>
            <a:r>
              <a:rPr lang="es-PA" dirty="0">
                <a:solidFill>
                  <a:srgbClr val="FF0000"/>
                </a:solidFill>
              </a:rPr>
              <a:t>DEPRECIACION DE EQUIPOS </a:t>
            </a:r>
          </a:p>
          <a:p>
            <a:endParaRPr lang="es-PA" dirty="0"/>
          </a:p>
        </p:txBody>
      </p:sp>
      <p:sp>
        <p:nvSpPr>
          <p:cNvPr id="7" name="Marcador de texto 6">
            <a:extLst>
              <a:ext uri="{FF2B5EF4-FFF2-40B4-BE49-F238E27FC236}">
                <a16:creationId xmlns:a16="http://schemas.microsoft.com/office/drawing/2014/main" id="{753C2EFA-CF2E-4B74-ADEB-71301D49389B}"/>
              </a:ext>
            </a:extLst>
          </p:cNvPr>
          <p:cNvSpPr>
            <a:spLocks noGrp="1"/>
          </p:cNvSpPr>
          <p:nvPr>
            <p:ph type="body" sz="quarter" idx="3"/>
          </p:nvPr>
        </p:nvSpPr>
        <p:spPr/>
        <p:txBody>
          <a:bodyPr/>
          <a:lstStyle/>
          <a:p>
            <a:r>
              <a:rPr lang="es-PA" dirty="0">
                <a:solidFill>
                  <a:srgbClr val="00B050"/>
                </a:solidFill>
              </a:rPr>
              <a:t>LISTA DE PRECIOS SIN PROCESAR</a:t>
            </a:r>
          </a:p>
        </p:txBody>
      </p:sp>
      <p:sp>
        <p:nvSpPr>
          <p:cNvPr id="8" name="Marcador de contenido 7">
            <a:extLst>
              <a:ext uri="{FF2B5EF4-FFF2-40B4-BE49-F238E27FC236}">
                <a16:creationId xmlns:a16="http://schemas.microsoft.com/office/drawing/2014/main" id="{86ED1A70-1DB7-4287-9406-E0550BA50696}"/>
              </a:ext>
            </a:extLst>
          </p:cNvPr>
          <p:cNvSpPr>
            <a:spLocks noGrp="1"/>
          </p:cNvSpPr>
          <p:nvPr>
            <p:ph sz="quarter" idx="4"/>
          </p:nvPr>
        </p:nvSpPr>
        <p:spPr/>
        <p:txBody>
          <a:bodyPr>
            <a:normAutofit fontScale="85000" lnSpcReduction="10000"/>
          </a:bodyPr>
          <a:lstStyle/>
          <a:p>
            <a:r>
              <a:rPr lang="es-PA" dirty="0">
                <a:solidFill>
                  <a:srgbClr val="FF0000"/>
                </a:solidFill>
              </a:rPr>
              <a:t>YUCA      0.15</a:t>
            </a:r>
          </a:p>
          <a:p>
            <a:r>
              <a:rPr lang="es-PA" dirty="0">
                <a:solidFill>
                  <a:srgbClr val="FF0000"/>
                </a:solidFill>
              </a:rPr>
              <a:t>ÑAME     0.80</a:t>
            </a:r>
          </a:p>
          <a:p>
            <a:r>
              <a:rPr lang="es-PA" dirty="0">
                <a:solidFill>
                  <a:srgbClr val="FF0000"/>
                </a:solidFill>
              </a:rPr>
              <a:t>OTOE       0.80</a:t>
            </a:r>
          </a:p>
          <a:p>
            <a:r>
              <a:rPr lang="es-PA" dirty="0">
                <a:solidFill>
                  <a:srgbClr val="FF0000"/>
                </a:solidFill>
              </a:rPr>
              <a:t>ZAPALLO  0.25</a:t>
            </a:r>
          </a:p>
          <a:p>
            <a:r>
              <a:rPr lang="es-PA" dirty="0">
                <a:solidFill>
                  <a:srgbClr val="FF0000"/>
                </a:solidFill>
              </a:rPr>
              <a:t>MAIZ        0.10</a:t>
            </a:r>
          </a:p>
          <a:p>
            <a:r>
              <a:rPr lang="es-PA" dirty="0">
                <a:solidFill>
                  <a:srgbClr val="FF0000"/>
                </a:solidFill>
              </a:rPr>
              <a:t>CAÑA        0.02</a:t>
            </a:r>
          </a:p>
          <a:p>
            <a:r>
              <a:rPr lang="es-PA" dirty="0">
                <a:solidFill>
                  <a:srgbClr val="FF0000"/>
                </a:solidFill>
              </a:rPr>
              <a:t>CAFÉ         0.15/0.20</a:t>
            </a:r>
          </a:p>
        </p:txBody>
      </p:sp>
    </p:spTree>
    <p:extLst>
      <p:ext uri="{BB962C8B-B14F-4D97-AF65-F5344CB8AC3E}">
        <p14:creationId xmlns:p14="http://schemas.microsoft.com/office/powerpoint/2010/main" val="4937482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690137F-075B-4669-AE33-8C107F34DB51}"/>
              </a:ext>
            </a:extLst>
          </p:cNvPr>
          <p:cNvSpPr>
            <a:spLocks noGrp="1"/>
          </p:cNvSpPr>
          <p:nvPr>
            <p:ph type="title"/>
          </p:nvPr>
        </p:nvSpPr>
        <p:spPr/>
        <p:txBody>
          <a:bodyPr/>
          <a:lstStyle/>
          <a:p>
            <a:r>
              <a:rPr lang="es-PA" dirty="0">
                <a:solidFill>
                  <a:srgbClr val="00B050"/>
                </a:solidFill>
              </a:rPr>
              <a:t>PRODUCTOS Y PRECIOS DE VENTA</a:t>
            </a:r>
          </a:p>
        </p:txBody>
      </p:sp>
      <p:sp>
        <p:nvSpPr>
          <p:cNvPr id="3" name="Marcador de contenido 2">
            <a:extLst>
              <a:ext uri="{FF2B5EF4-FFF2-40B4-BE49-F238E27FC236}">
                <a16:creationId xmlns:a16="http://schemas.microsoft.com/office/drawing/2014/main" id="{4E88C762-E0D1-4B03-9432-FDF1D10496B9}"/>
              </a:ext>
            </a:extLst>
          </p:cNvPr>
          <p:cNvSpPr>
            <a:spLocks noGrp="1"/>
          </p:cNvSpPr>
          <p:nvPr>
            <p:ph idx="1"/>
          </p:nvPr>
        </p:nvSpPr>
        <p:spPr>
          <a:xfrm>
            <a:off x="628650" y="1417982"/>
            <a:ext cx="7886700" cy="5440017"/>
          </a:xfrm>
        </p:spPr>
        <p:txBody>
          <a:bodyPr>
            <a:normAutofit lnSpcReduction="10000"/>
          </a:bodyPr>
          <a:lstStyle/>
          <a:p>
            <a:r>
              <a:rPr lang="es-PA" dirty="0">
                <a:solidFill>
                  <a:srgbClr val="FF0000"/>
                </a:solidFill>
              </a:rPr>
              <a:t>BANDEJA SOPERA 454GR.                     1.65</a:t>
            </a:r>
          </a:p>
          <a:p>
            <a:r>
              <a:rPr lang="es-PA" dirty="0">
                <a:solidFill>
                  <a:srgbClr val="FF0000"/>
                </a:solidFill>
              </a:rPr>
              <a:t>YUCA 454 GR.                                           0.95</a:t>
            </a:r>
          </a:p>
          <a:p>
            <a:r>
              <a:rPr lang="es-PA" dirty="0">
                <a:solidFill>
                  <a:srgbClr val="FF0000"/>
                </a:solidFill>
              </a:rPr>
              <a:t>ÑAME 454 GR.                                         1.65</a:t>
            </a:r>
          </a:p>
          <a:p>
            <a:r>
              <a:rPr lang="es-PA" dirty="0">
                <a:solidFill>
                  <a:srgbClr val="FF0000"/>
                </a:solidFill>
              </a:rPr>
              <a:t>OTOE                                                          1.75</a:t>
            </a:r>
          </a:p>
          <a:p>
            <a:r>
              <a:rPr lang="es-PA" dirty="0">
                <a:solidFill>
                  <a:srgbClr val="FF0000"/>
                </a:solidFill>
              </a:rPr>
              <a:t>MAIZ EN BANDEJAS DE 3 MAZORCAS   1.15</a:t>
            </a:r>
          </a:p>
          <a:p>
            <a:r>
              <a:rPr lang="es-PA" dirty="0">
                <a:solidFill>
                  <a:srgbClr val="FF0000"/>
                </a:solidFill>
              </a:rPr>
              <a:t>ZAPALLO                                                     1.30</a:t>
            </a:r>
          </a:p>
          <a:p>
            <a:r>
              <a:rPr lang="es-PA" dirty="0">
                <a:solidFill>
                  <a:srgbClr val="FF0000"/>
                </a:solidFill>
              </a:rPr>
              <a:t>CAÑA DE AZUCAR                                     1.00</a:t>
            </a:r>
          </a:p>
          <a:p>
            <a:r>
              <a:rPr lang="es-PA" dirty="0">
                <a:solidFill>
                  <a:srgbClr val="FF0000"/>
                </a:solidFill>
              </a:rPr>
              <a:t>MIEL DE ABEJA 750 ML                          12.00/24.00</a:t>
            </a:r>
          </a:p>
          <a:p>
            <a:r>
              <a:rPr lang="es-PA" dirty="0">
                <a:solidFill>
                  <a:srgbClr val="FF0000"/>
                </a:solidFill>
              </a:rPr>
              <a:t>RASPADURA                                                1.00</a:t>
            </a:r>
          </a:p>
          <a:p>
            <a:r>
              <a:rPr lang="es-PA" dirty="0">
                <a:solidFill>
                  <a:srgbClr val="FF0000"/>
                </a:solidFill>
              </a:rPr>
              <a:t>MIEL DE CAÑA 750 ML                              3.00</a:t>
            </a:r>
          </a:p>
          <a:p>
            <a:r>
              <a:rPr lang="es-PA" dirty="0">
                <a:solidFill>
                  <a:srgbClr val="FF0000"/>
                </a:solidFill>
              </a:rPr>
              <a:t>CAFÉ 250 GR.                                          3.00/4.00</a:t>
            </a:r>
          </a:p>
          <a:p>
            <a:endParaRPr lang="es-PA" dirty="0"/>
          </a:p>
          <a:p>
            <a:pPr marL="0" indent="0">
              <a:buNone/>
            </a:pPr>
            <a:endParaRPr lang="es-PA" dirty="0"/>
          </a:p>
        </p:txBody>
      </p:sp>
    </p:spTree>
    <p:extLst>
      <p:ext uri="{BB962C8B-B14F-4D97-AF65-F5344CB8AC3E}">
        <p14:creationId xmlns:p14="http://schemas.microsoft.com/office/powerpoint/2010/main" val="39226504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F99E511F-FAAE-4032-B95B-F1517C0B9B83}"/>
              </a:ext>
            </a:extLst>
          </p:cNvPr>
          <p:cNvSpPr>
            <a:spLocks noGrp="1"/>
          </p:cNvSpPr>
          <p:nvPr>
            <p:ph type="title" idx="4294967295"/>
          </p:nvPr>
        </p:nvSpPr>
        <p:spPr>
          <a:xfrm>
            <a:off x="0" y="365125"/>
            <a:ext cx="7886700" cy="1325563"/>
          </a:xfrm>
        </p:spPr>
        <p:txBody>
          <a:bodyPr/>
          <a:lstStyle/>
          <a:p>
            <a:pPr algn="ctr"/>
            <a:r>
              <a:rPr lang="es-PA" dirty="0">
                <a:solidFill>
                  <a:srgbClr val="00B050"/>
                </a:solidFill>
              </a:rPr>
              <a:t>PROYECTOS ESPECIALES</a:t>
            </a:r>
            <a:br>
              <a:rPr lang="es-PA" dirty="0">
                <a:solidFill>
                  <a:srgbClr val="00B050"/>
                </a:solidFill>
              </a:rPr>
            </a:br>
            <a:endParaRPr lang="es-PA" dirty="0">
              <a:solidFill>
                <a:srgbClr val="00B050"/>
              </a:solidFill>
            </a:endParaRPr>
          </a:p>
        </p:txBody>
      </p:sp>
      <p:sp>
        <p:nvSpPr>
          <p:cNvPr id="5" name="Marcador de contenido 4">
            <a:extLst>
              <a:ext uri="{FF2B5EF4-FFF2-40B4-BE49-F238E27FC236}">
                <a16:creationId xmlns:a16="http://schemas.microsoft.com/office/drawing/2014/main" id="{29B61FDF-CCEC-491A-9286-F20691899979}"/>
              </a:ext>
            </a:extLst>
          </p:cNvPr>
          <p:cNvSpPr>
            <a:spLocks noGrp="1"/>
          </p:cNvSpPr>
          <p:nvPr>
            <p:ph idx="4294967295"/>
          </p:nvPr>
        </p:nvSpPr>
        <p:spPr>
          <a:xfrm>
            <a:off x="814388" y="1282700"/>
            <a:ext cx="8329612" cy="4894263"/>
          </a:xfrm>
        </p:spPr>
        <p:txBody>
          <a:bodyPr>
            <a:normAutofit fontScale="85000" lnSpcReduction="20000"/>
          </a:bodyPr>
          <a:lstStyle/>
          <a:p>
            <a:pPr marL="514350" indent="-514350">
              <a:buFont typeface="+mj-lt"/>
              <a:buAutoNum type="arabicPeriod"/>
            </a:pPr>
            <a:r>
              <a:rPr lang="es-PA" dirty="0"/>
              <a:t>     </a:t>
            </a:r>
            <a:r>
              <a:rPr lang="es-PA" dirty="0">
                <a:solidFill>
                  <a:srgbClr val="FF0000"/>
                </a:solidFill>
              </a:rPr>
              <a:t>LOMBRICOMPOS Y BIOL</a:t>
            </a:r>
          </a:p>
          <a:p>
            <a:pPr marL="514350" indent="-514350">
              <a:buFont typeface="+mj-lt"/>
              <a:buAutoNum type="arabicPeriod"/>
            </a:pPr>
            <a:endParaRPr lang="es-PA" dirty="0"/>
          </a:p>
          <a:p>
            <a:pPr marL="0" indent="0">
              <a:buNone/>
            </a:pPr>
            <a:endParaRPr lang="es-PA" dirty="0"/>
          </a:p>
          <a:p>
            <a:pPr marL="0" indent="0">
              <a:buNone/>
            </a:pPr>
            <a:endParaRPr lang="es-PA" dirty="0"/>
          </a:p>
          <a:p>
            <a:pPr marL="0" indent="0">
              <a:buNone/>
            </a:pPr>
            <a:endParaRPr lang="es-PA" dirty="0"/>
          </a:p>
          <a:p>
            <a:pPr marL="0" indent="0">
              <a:buNone/>
            </a:pPr>
            <a:endParaRPr lang="es-PA" dirty="0"/>
          </a:p>
          <a:p>
            <a:pPr marL="0" indent="0">
              <a:buNone/>
            </a:pPr>
            <a:endParaRPr lang="es-PA" dirty="0">
              <a:solidFill>
                <a:srgbClr val="FF0000"/>
              </a:solidFill>
            </a:endParaRPr>
          </a:p>
          <a:p>
            <a:pPr marL="0" indent="0">
              <a:buNone/>
            </a:pPr>
            <a:endParaRPr lang="es-PA" dirty="0">
              <a:solidFill>
                <a:srgbClr val="FF0000"/>
              </a:solidFill>
            </a:endParaRPr>
          </a:p>
          <a:p>
            <a:pPr marL="0" indent="0">
              <a:buNone/>
            </a:pPr>
            <a:r>
              <a:rPr lang="es-PA" dirty="0">
                <a:solidFill>
                  <a:srgbClr val="FF0000"/>
                </a:solidFill>
              </a:rPr>
              <a:t>2.  ELABORACION DE HARINA</a:t>
            </a:r>
          </a:p>
          <a:p>
            <a:pPr marL="0" indent="0">
              <a:buNone/>
            </a:pPr>
            <a:r>
              <a:rPr lang="es-PA" dirty="0">
                <a:solidFill>
                  <a:srgbClr val="FF0000"/>
                </a:solidFill>
              </a:rPr>
              <a:t>DE YUCA UTILIZANDO ENERGIA RENOVABLE.</a:t>
            </a:r>
          </a:p>
          <a:p>
            <a:pPr marL="0" indent="0">
              <a:buNone/>
            </a:pPr>
            <a:r>
              <a:rPr lang="es-PA" dirty="0">
                <a:solidFill>
                  <a:srgbClr val="FF0000"/>
                </a:solidFill>
              </a:rPr>
              <a:t>DORALEGA, S.A- SENACYT </a:t>
            </a:r>
          </a:p>
          <a:p>
            <a:pPr marL="0" indent="0">
              <a:buNone/>
            </a:pPr>
            <a:r>
              <a:rPr lang="es-PA" dirty="0">
                <a:solidFill>
                  <a:srgbClr val="FF0000"/>
                </a:solidFill>
              </a:rPr>
              <a:t>3. ALIMENTACION DE GANADERIA CON DESPERDICIOS DE LA PLANTA</a:t>
            </a:r>
          </a:p>
          <a:p>
            <a:pPr marL="0" indent="0">
              <a:buNone/>
            </a:pPr>
            <a:endParaRPr lang="es-PA" dirty="0"/>
          </a:p>
        </p:txBody>
      </p:sp>
      <p:pic>
        <p:nvPicPr>
          <p:cNvPr id="9" name="Imagen 8">
            <a:extLst>
              <a:ext uri="{FF2B5EF4-FFF2-40B4-BE49-F238E27FC236}">
                <a16:creationId xmlns:a16="http://schemas.microsoft.com/office/drawing/2014/main" id="{DC172319-C564-497F-9A39-39916E59F66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63758" y="1558168"/>
            <a:ext cx="3564834" cy="2640358"/>
          </a:xfrm>
          <a:prstGeom prst="rect">
            <a:avLst/>
          </a:prstGeom>
        </p:spPr>
      </p:pic>
    </p:spTree>
    <p:extLst>
      <p:ext uri="{BB962C8B-B14F-4D97-AF65-F5344CB8AC3E}">
        <p14:creationId xmlns:p14="http://schemas.microsoft.com/office/powerpoint/2010/main" val="21755109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81178A43-4B38-435F-9CD5-551223A70C9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5168348" cy="6858000"/>
          </a:xfrm>
          <a:prstGeom prst="rect">
            <a:avLst/>
          </a:prstGeom>
        </p:spPr>
      </p:pic>
      <p:pic>
        <p:nvPicPr>
          <p:cNvPr id="5" name="Imagen 4">
            <a:extLst>
              <a:ext uri="{FF2B5EF4-FFF2-40B4-BE49-F238E27FC236}">
                <a16:creationId xmlns:a16="http://schemas.microsoft.com/office/drawing/2014/main" id="{64D3DA09-626E-48CD-A18D-A3FCB555E1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61113" y="0"/>
            <a:ext cx="4095749" cy="6858000"/>
          </a:xfrm>
          <a:prstGeom prst="rect">
            <a:avLst/>
          </a:prstGeom>
        </p:spPr>
      </p:pic>
    </p:spTree>
    <p:extLst>
      <p:ext uri="{BB962C8B-B14F-4D97-AF65-F5344CB8AC3E}">
        <p14:creationId xmlns:p14="http://schemas.microsoft.com/office/powerpoint/2010/main" val="8760192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D7CEC422-459A-4522-9D6D-8392B5EE158D}"/>
              </a:ext>
            </a:extLst>
          </p:cNvPr>
          <p:cNvSpPr txBox="1"/>
          <p:nvPr/>
        </p:nvSpPr>
        <p:spPr>
          <a:xfrm>
            <a:off x="733096" y="1223799"/>
            <a:ext cx="7874876" cy="5632311"/>
          </a:xfrm>
          <a:prstGeom prst="rect">
            <a:avLst/>
          </a:prstGeom>
          <a:noFill/>
        </p:spPr>
        <p:txBody>
          <a:bodyPr wrap="square">
            <a:spAutoFit/>
          </a:bodyPr>
          <a:lstStyle/>
          <a:p>
            <a:pPr marL="257175" indent="-257175">
              <a:buFont typeface="Arial" panose="020B0604020202020204" pitchFamily="34" charset="0"/>
              <a:buChar char="•"/>
            </a:pPr>
            <a:r>
              <a:rPr lang="es-PA" sz="1350" dirty="0">
                <a:solidFill>
                  <a:srgbClr val="00B050"/>
                </a:solidFill>
              </a:rPr>
              <a:t>“</a:t>
            </a:r>
            <a:r>
              <a:rPr lang="es-PA" dirty="0">
                <a:solidFill>
                  <a:srgbClr val="00B050"/>
                </a:solidFill>
              </a:rPr>
              <a:t>LOS MODELOS CONVENCIONALES DE PRODUCCION NO HAN ACABADO CON EL HAMBRE DEL MUNDO”.</a:t>
            </a:r>
          </a:p>
          <a:p>
            <a:pPr algn="l"/>
            <a:endParaRPr lang="es-PA" dirty="0">
              <a:solidFill>
                <a:srgbClr val="00B050"/>
              </a:solidFill>
            </a:endParaRPr>
          </a:p>
          <a:p>
            <a:pPr marL="257175" indent="-257175">
              <a:buFont typeface="Arial" panose="020B0604020202020204" pitchFamily="34" charset="0"/>
              <a:buChar char="•"/>
            </a:pPr>
            <a:r>
              <a:rPr lang="es-PA" dirty="0">
                <a:solidFill>
                  <a:srgbClr val="00B050"/>
                </a:solidFill>
              </a:rPr>
              <a:t>“SISTEMAS RESILIENTES DAN MEJORES RESULTADOS PARA FAMILIAS EN SITACIONES DE VULNERABILIDAD”</a:t>
            </a:r>
          </a:p>
          <a:p>
            <a:pPr algn="l"/>
            <a:endParaRPr lang="es-PA" dirty="0">
              <a:solidFill>
                <a:srgbClr val="00B050"/>
              </a:solidFill>
            </a:endParaRPr>
          </a:p>
          <a:p>
            <a:pPr marL="257175" indent="-257175">
              <a:buFont typeface="Arial" panose="020B0604020202020204" pitchFamily="34" charset="0"/>
              <a:buChar char="•"/>
            </a:pPr>
            <a:r>
              <a:rPr lang="es-PA" dirty="0">
                <a:solidFill>
                  <a:srgbClr val="00B050"/>
                </a:solidFill>
              </a:rPr>
              <a:t>LOS CAMBIOS CONSTANTES DE LA SOCIEDAD SON ASPECTOS A CONSIDERAR POR LOS PRODUCTORES.</a:t>
            </a:r>
          </a:p>
          <a:p>
            <a:pPr algn="l"/>
            <a:endParaRPr lang="es-PA" dirty="0">
              <a:solidFill>
                <a:srgbClr val="00B050"/>
              </a:solidFill>
            </a:endParaRPr>
          </a:p>
          <a:p>
            <a:pPr marL="257175" indent="-257175">
              <a:buFont typeface="Arial" panose="020B0604020202020204" pitchFamily="34" charset="0"/>
              <a:buChar char="•"/>
            </a:pPr>
            <a:r>
              <a:rPr lang="es-PA" dirty="0">
                <a:solidFill>
                  <a:srgbClr val="00B050"/>
                </a:solidFill>
              </a:rPr>
              <a:t>QUE MERCADO PREFIEREN LOS CONSUMIDORES?</a:t>
            </a:r>
          </a:p>
          <a:p>
            <a:pPr algn="l"/>
            <a:endParaRPr lang="es-PA" dirty="0">
              <a:solidFill>
                <a:srgbClr val="00B050"/>
              </a:solidFill>
            </a:endParaRPr>
          </a:p>
          <a:p>
            <a:pPr marL="257175" indent="-257175">
              <a:buFont typeface="Arial" panose="020B0604020202020204" pitchFamily="34" charset="0"/>
              <a:buChar char="•"/>
            </a:pPr>
            <a:r>
              <a:rPr lang="es-PA" dirty="0">
                <a:solidFill>
                  <a:srgbClr val="00B050"/>
                </a:solidFill>
              </a:rPr>
              <a:t>ESTAMOS LOS PRODUCTORES PREPARADOS PARA ENFRENTAR ESOS CAMBIOS?</a:t>
            </a:r>
          </a:p>
          <a:p>
            <a:pPr algn="l"/>
            <a:endParaRPr lang="es-PA" dirty="0">
              <a:solidFill>
                <a:srgbClr val="00B050"/>
              </a:solidFill>
            </a:endParaRPr>
          </a:p>
          <a:p>
            <a:pPr marL="257175" indent="-257175">
              <a:buFont typeface="Arial" panose="020B0604020202020204" pitchFamily="34" charset="0"/>
              <a:buChar char="•"/>
            </a:pPr>
            <a:r>
              <a:rPr lang="es-PA" dirty="0">
                <a:solidFill>
                  <a:srgbClr val="00B050"/>
                </a:solidFill>
              </a:rPr>
              <a:t>PARA QUE NOS FORMAN NUESTROS CENTROS EDUCATIVOS?</a:t>
            </a:r>
          </a:p>
          <a:p>
            <a:pPr marL="257175" indent="-257175">
              <a:buFont typeface="Arial" panose="020B0604020202020204" pitchFamily="34" charset="0"/>
              <a:buChar char="•"/>
            </a:pPr>
            <a:endParaRPr lang="es-PA" dirty="0">
              <a:solidFill>
                <a:srgbClr val="00B050"/>
              </a:solidFill>
            </a:endParaRPr>
          </a:p>
          <a:p>
            <a:pPr marL="257175" indent="-257175">
              <a:buFont typeface="Arial" panose="020B0604020202020204" pitchFamily="34" charset="0"/>
              <a:buChar char="•"/>
            </a:pPr>
            <a:r>
              <a:rPr lang="es-PA" dirty="0">
                <a:solidFill>
                  <a:srgbClr val="00B050"/>
                </a:solidFill>
              </a:rPr>
              <a:t>LOS INDICADORES DE PRODUCCION Y PRODUCTIVIDAD EN EL PAIS HAN DESMEJORADO. NO HAY MUCHA OFERTA</a:t>
            </a:r>
          </a:p>
          <a:p>
            <a:pPr marL="257175" indent="-257175">
              <a:buFont typeface="Arial" panose="020B0604020202020204" pitchFamily="34" charset="0"/>
              <a:buChar char="•"/>
            </a:pPr>
            <a:endParaRPr lang="es-PA" dirty="0">
              <a:solidFill>
                <a:srgbClr val="00B050"/>
              </a:solidFill>
            </a:endParaRPr>
          </a:p>
          <a:p>
            <a:pPr marL="257175" indent="-257175">
              <a:buFont typeface="Arial" panose="020B0604020202020204" pitchFamily="34" charset="0"/>
              <a:buChar char="•"/>
            </a:pPr>
            <a:r>
              <a:rPr lang="es-PA" dirty="0">
                <a:solidFill>
                  <a:srgbClr val="00B050"/>
                </a:solidFill>
              </a:rPr>
              <a:t>CONDICIONES CLIMATICAS DESFAVORABLES. </a:t>
            </a:r>
          </a:p>
          <a:p>
            <a:pPr marL="257175" indent="-257175">
              <a:buFont typeface="Arial" panose="020B0604020202020204" pitchFamily="34" charset="0"/>
              <a:buChar char="•"/>
            </a:pPr>
            <a:endParaRPr lang="es-PA" dirty="0">
              <a:solidFill>
                <a:srgbClr val="00B050"/>
              </a:solidFill>
            </a:endParaRPr>
          </a:p>
        </p:txBody>
      </p:sp>
    </p:spTree>
    <p:extLst>
      <p:ext uri="{BB962C8B-B14F-4D97-AF65-F5344CB8AC3E}">
        <p14:creationId xmlns:p14="http://schemas.microsoft.com/office/powerpoint/2010/main" val="37544025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8728731A-836D-409F-A454-63F0B2C2FC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5774"/>
            <a:ext cx="4664765" cy="6440556"/>
          </a:xfrm>
          <a:prstGeom prst="rect">
            <a:avLst/>
          </a:prstGeom>
        </p:spPr>
      </p:pic>
      <p:pic>
        <p:nvPicPr>
          <p:cNvPr id="5" name="Imagen 4">
            <a:extLst>
              <a:ext uri="{FF2B5EF4-FFF2-40B4-BE49-F238E27FC236}">
                <a16:creationId xmlns:a16="http://schemas.microsoft.com/office/drawing/2014/main" id="{8DD8AF84-B7EB-48D2-831C-5849A6A984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43048" y="145774"/>
            <a:ext cx="3857625" cy="6440556"/>
          </a:xfrm>
          <a:prstGeom prst="rect">
            <a:avLst/>
          </a:prstGeom>
        </p:spPr>
      </p:pic>
    </p:spTree>
    <p:extLst>
      <p:ext uri="{BB962C8B-B14F-4D97-AF65-F5344CB8AC3E}">
        <p14:creationId xmlns:p14="http://schemas.microsoft.com/office/powerpoint/2010/main" val="35286582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35772CB-7DEE-4A0D-B8C5-41354F474BD9}"/>
              </a:ext>
            </a:extLst>
          </p:cNvPr>
          <p:cNvSpPr>
            <a:spLocks noGrp="1"/>
          </p:cNvSpPr>
          <p:nvPr>
            <p:ph type="title"/>
          </p:nvPr>
        </p:nvSpPr>
        <p:spPr>
          <a:xfrm>
            <a:off x="776870" y="500062"/>
            <a:ext cx="7886700" cy="1325563"/>
          </a:xfrm>
        </p:spPr>
        <p:txBody>
          <a:bodyPr/>
          <a:lstStyle/>
          <a:p>
            <a:pPr algn="ctr"/>
            <a:r>
              <a:rPr lang="es-PA" dirty="0">
                <a:solidFill>
                  <a:srgbClr val="FF0000"/>
                </a:solidFill>
              </a:rPr>
              <a:t>  PROYECCIONES </a:t>
            </a:r>
            <a:br>
              <a:rPr lang="es-PA" dirty="0">
                <a:solidFill>
                  <a:srgbClr val="FF0000"/>
                </a:solidFill>
              </a:rPr>
            </a:br>
            <a:r>
              <a:rPr lang="es-PA" sz="2000" dirty="0">
                <a:solidFill>
                  <a:srgbClr val="FF0000"/>
                </a:solidFill>
              </a:rPr>
              <a:t>(CAÑA DE AZUCAR, AJONJOLI, PIRO, PALMA ACEITERA, TABACO Y MARIHUANA, HARINA DE YUCA)</a:t>
            </a:r>
            <a:endParaRPr lang="es-PA" dirty="0">
              <a:solidFill>
                <a:srgbClr val="FF0000"/>
              </a:solidFill>
            </a:endParaRPr>
          </a:p>
        </p:txBody>
      </p:sp>
      <p:pic>
        <p:nvPicPr>
          <p:cNvPr id="6" name="Marcador de contenido 5">
            <a:extLst>
              <a:ext uri="{FF2B5EF4-FFF2-40B4-BE49-F238E27FC236}">
                <a16:creationId xmlns:a16="http://schemas.microsoft.com/office/drawing/2014/main" id="{C8D55B4F-9078-43EB-B16E-92FA1F8BFB92}"/>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628650" y="1825625"/>
            <a:ext cx="3886200" cy="4351338"/>
          </a:xfrm>
        </p:spPr>
      </p:pic>
      <p:pic>
        <p:nvPicPr>
          <p:cNvPr id="8" name="Marcador de contenido 7">
            <a:extLst>
              <a:ext uri="{FF2B5EF4-FFF2-40B4-BE49-F238E27FC236}">
                <a16:creationId xmlns:a16="http://schemas.microsoft.com/office/drawing/2014/main" id="{7C169430-0B2A-4C66-8D83-DFFD65383780}"/>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784036" y="1825625"/>
            <a:ext cx="3419966" cy="4351338"/>
          </a:xfrm>
        </p:spPr>
      </p:pic>
    </p:spTree>
    <p:extLst>
      <p:ext uri="{BB962C8B-B14F-4D97-AF65-F5344CB8AC3E}">
        <p14:creationId xmlns:p14="http://schemas.microsoft.com/office/powerpoint/2010/main" val="5758272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a:extLst>
              <a:ext uri="{FF2B5EF4-FFF2-40B4-BE49-F238E27FC236}">
                <a16:creationId xmlns:a16="http://schemas.microsoft.com/office/drawing/2014/main" id="{AE2F13D8-EDC4-4F19-93F9-ABAC9F16E6D5}"/>
              </a:ext>
            </a:extLst>
          </p:cNvPr>
          <p:cNvSpPr>
            <a:spLocks noGrp="1"/>
          </p:cNvSpPr>
          <p:nvPr>
            <p:ph type="title"/>
          </p:nvPr>
        </p:nvSpPr>
        <p:spPr/>
        <p:txBody>
          <a:bodyPr/>
          <a:lstStyle/>
          <a:p>
            <a:pPr algn="ctr"/>
            <a:r>
              <a:rPr lang="es-PA" dirty="0">
                <a:solidFill>
                  <a:srgbClr val="00B050"/>
                </a:solidFill>
              </a:rPr>
              <a:t>RESUMEN EJECUTIVO</a:t>
            </a:r>
            <a:br>
              <a:rPr lang="es-PA" dirty="0">
                <a:solidFill>
                  <a:srgbClr val="00B050"/>
                </a:solidFill>
              </a:rPr>
            </a:br>
            <a:r>
              <a:rPr lang="es-PA" dirty="0">
                <a:solidFill>
                  <a:srgbClr val="00B050"/>
                </a:solidFill>
              </a:rPr>
              <a:t>PROYECTO HARINA DE YUCA</a:t>
            </a:r>
          </a:p>
        </p:txBody>
      </p:sp>
      <p:sp>
        <p:nvSpPr>
          <p:cNvPr id="6" name="Marcador de contenido 5">
            <a:extLst>
              <a:ext uri="{FF2B5EF4-FFF2-40B4-BE49-F238E27FC236}">
                <a16:creationId xmlns:a16="http://schemas.microsoft.com/office/drawing/2014/main" id="{CFFE8375-C4D0-4EBD-9890-94818301623A}"/>
              </a:ext>
            </a:extLst>
          </p:cNvPr>
          <p:cNvSpPr>
            <a:spLocks noGrp="1"/>
          </p:cNvSpPr>
          <p:nvPr>
            <p:ph idx="1"/>
          </p:nvPr>
        </p:nvSpPr>
        <p:spPr/>
        <p:txBody>
          <a:bodyPr>
            <a:noAutofit/>
          </a:bodyPr>
          <a:lstStyle/>
          <a:p>
            <a:pPr algn="just"/>
            <a:r>
              <a:rPr lang="es-PA" kern="0" dirty="0">
                <a:solidFill>
                  <a:srgbClr val="FF0000"/>
                </a:solidFill>
                <a:effectLst/>
                <a:latin typeface="Arial" panose="020B0604020202020204" pitchFamily="34" charset="0"/>
                <a:ea typeface="Arial" panose="020B0604020202020204" pitchFamily="34" charset="0"/>
              </a:rPr>
              <a:t>EL proyecto busca diversificar la oferta de productos de la empresa, semi mecanizar la cosecha de yuca, crear una línea de producción de harina con mecanización de algunas etapas del procesamiento de la yuca, instalar una línea de producción de harina de yuca para alimentación animal, al mismo tiempo que se contribuye con la conservación de ambiente, a través del manejo de las aguas del lavado de yuca y la implementación de un sistema fotovoltaico para disminuir el consumo de electricidad y su respectiva facturación</a:t>
            </a:r>
            <a:r>
              <a:rPr lang="es-PA" sz="2400" kern="0" dirty="0">
                <a:solidFill>
                  <a:srgbClr val="FF0000"/>
                </a:solidFill>
                <a:effectLst/>
                <a:latin typeface="Arial" panose="020B0604020202020204" pitchFamily="34" charset="0"/>
                <a:ea typeface="Arial" panose="020B0604020202020204" pitchFamily="34" charset="0"/>
              </a:rPr>
              <a:t>. </a:t>
            </a:r>
            <a:endParaRPr lang="es-PA" sz="2400" dirty="0">
              <a:solidFill>
                <a:srgbClr val="FF0000"/>
              </a:solidFill>
            </a:endParaRPr>
          </a:p>
        </p:txBody>
      </p:sp>
    </p:spTree>
    <p:extLst>
      <p:ext uri="{BB962C8B-B14F-4D97-AF65-F5344CB8AC3E}">
        <p14:creationId xmlns:p14="http://schemas.microsoft.com/office/powerpoint/2010/main" val="318938006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a:extLst>
              <a:ext uri="{FF2B5EF4-FFF2-40B4-BE49-F238E27FC236}">
                <a16:creationId xmlns:a16="http://schemas.microsoft.com/office/drawing/2014/main" id="{6878E04F-E075-4F33-B8A7-D55B3EE56C9C}"/>
              </a:ext>
            </a:extLst>
          </p:cNvPr>
          <p:cNvSpPr>
            <a:spLocks noGrp="1"/>
          </p:cNvSpPr>
          <p:nvPr>
            <p:ph type="title"/>
          </p:nvPr>
        </p:nvSpPr>
        <p:spPr/>
        <p:txBody>
          <a:bodyPr>
            <a:normAutofit/>
          </a:bodyPr>
          <a:lstStyle/>
          <a:p>
            <a:pPr algn="ctr"/>
            <a:r>
              <a:rPr lang="es-PA" sz="3600" dirty="0">
                <a:solidFill>
                  <a:srgbClr val="00B050"/>
                </a:solidFill>
              </a:rPr>
              <a:t>DIFICULTADES COMO AGROINDUSTRIALES </a:t>
            </a:r>
          </a:p>
        </p:txBody>
      </p:sp>
      <p:sp>
        <p:nvSpPr>
          <p:cNvPr id="6" name="Marcador de contenido 5">
            <a:extLst>
              <a:ext uri="{FF2B5EF4-FFF2-40B4-BE49-F238E27FC236}">
                <a16:creationId xmlns:a16="http://schemas.microsoft.com/office/drawing/2014/main" id="{D84077AC-BF0E-4D51-8A6C-27621C826FFC}"/>
              </a:ext>
            </a:extLst>
          </p:cNvPr>
          <p:cNvSpPr>
            <a:spLocks noGrp="1"/>
          </p:cNvSpPr>
          <p:nvPr>
            <p:ph idx="1"/>
          </p:nvPr>
        </p:nvSpPr>
        <p:spPr>
          <a:xfrm>
            <a:off x="628650" y="1404730"/>
            <a:ext cx="7886700" cy="4772233"/>
          </a:xfrm>
        </p:spPr>
        <p:txBody>
          <a:bodyPr>
            <a:normAutofit fontScale="92500" lnSpcReduction="20000"/>
          </a:bodyPr>
          <a:lstStyle/>
          <a:p>
            <a:pPr marL="514350" indent="-514350">
              <a:buFont typeface="+mj-lt"/>
              <a:buAutoNum type="arabicPeriod"/>
            </a:pPr>
            <a:r>
              <a:rPr lang="es-PA" dirty="0">
                <a:solidFill>
                  <a:srgbClr val="FF0000"/>
                </a:solidFill>
              </a:rPr>
              <a:t>LAS POLITICAS DEL ESTADO NO ESTAN A CORDE CON LA REALIDAD</a:t>
            </a:r>
          </a:p>
          <a:p>
            <a:pPr marL="514350" indent="-514350">
              <a:buFont typeface="+mj-lt"/>
              <a:buAutoNum type="arabicPeriod"/>
            </a:pPr>
            <a:r>
              <a:rPr lang="es-PA" dirty="0">
                <a:solidFill>
                  <a:srgbClr val="FF0000"/>
                </a:solidFill>
              </a:rPr>
              <a:t>NO HAY APOYO GUBERNAMENTAL EN DESARROLLO DE NUEVOS PRODUCTOS.</a:t>
            </a:r>
          </a:p>
          <a:p>
            <a:pPr marL="514350" indent="-514350">
              <a:buFont typeface="+mj-lt"/>
              <a:buAutoNum type="arabicPeriod"/>
            </a:pPr>
            <a:r>
              <a:rPr lang="es-PA" dirty="0">
                <a:solidFill>
                  <a:srgbClr val="FF0000"/>
                </a:solidFill>
              </a:rPr>
              <a:t>ESCASES DE MANO DE OBRA CALIFICADA</a:t>
            </a:r>
          </a:p>
          <a:p>
            <a:pPr marL="514350" indent="-514350">
              <a:buFont typeface="+mj-lt"/>
              <a:buAutoNum type="arabicPeriod"/>
            </a:pPr>
            <a:r>
              <a:rPr lang="es-PA" dirty="0">
                <a:solidFill>
                  <a:srgbClr val="FF0000"/>
                </a:solidFill>
              </a:rPr>
              <a:t>LA PRODUCCION ES MUY FLUCTUANTE( HAY EPOCAS QUE HAY MUCHO Y EPOCAS QUE NO HAY NADA)</a:t>
            </a:r>
          </a:p>
          <a:p>
            <a:pPr marL="514350" indent="-514350">
              <a:buFont typeface="+mj-lt"/>
              <a:buAutoNum type="arabicPeriod"/>
            </a:pPr>
            <a:r>
              <a:rPr lang="es-PA" dirty="0">
                <a:solidFill>
                  <a:srgbClr val="FF0000"/>
                </a:solidFill>
              </a:rPr>
              <a:t>LAS CADENAS DE FRIO SON CARISIMAS…</a:t>
            </a:r>
          </a:p>
          <a:p>
            <a:pPr marL="514350" indent="-514350">
              <a:buFont typeface="+mj-lt"/>
              <a:buAutoNum type="arabicPeriod"/>
            </a:pPr>
            <a:r>
              <a:rPr lang="es-PA" dirty="0">
                <a:solidFill>
                  <a:srgbClr val="FF0000"/>
                </a:solidFill>
              </a:rPr>
              <a:t>RETRASO EN LOS PAGOS DE LOS CLIENTES</a:t>
            </a:r>
          </a:p>
          <a:p>
            <a:pPr marL="514350" indent="-514350">
              <a:buFont typeface="+mj-lt"/>
              <a:buAutoNum type="arabicPeriod"/>
            </a:pPr>
            <a:r>
              <a:rPr lang="es-PA" dirty="0">
                <a:solidFill>
                  <a:srgbClr val="FF0000"/>
                </a:solidFill>
              </a:rPr>
              <a:t>DIFICULTADES DE CREDITOS PARA LA AGROINDUSTRIAS</a:t>
            </a:r>
          </a:p>
          <a:p>
            <a:pPr marL="514350" indent="-514350">
              <a:buFont typeface="+mj-lt"/>
              <a:buAutoNum type="arabicPeriod"/>
            </a:pPr>
            <a:r>
              <a:rPr lang="es-PA" dirty="0">
                <a:solidFill>
                  <a:srgbClr val="FF0000"/>
                </a:solidFill>
              </a:rPr>
              <a:t>PROCESOS LEGALES LARGOS Y TEDIOSOS</a:t>
            </a:r>
          </a:p>
          <a:p>
            <a:pPr marL="514350" indent="-514350">
              <a:buFont typeface="+mj-lt"/>
              <a:buAutoNum type="arabicPeriod"/>
            </a:pPr>
            <a:r>
              <a:rPr lang="es-PA" dirty="0">
                <a:solidFill>
                  <a:srgbClr val="FF0000"/>
                </a:solidFill>
              </a:rPr>
              <a:t>POCA ASISTENCIA TECNICA O CASI NULA.</a:t>
            </a:r>
          </a:p>
          <a:p>
            <a:pPr marL="514350" indent="-514350">
              <a:buFont typeface="+mj-lt"/>
              <a:buAutoNum type="arabicPeriod"/>
            </a:pPr>
            <a:endParaRPr lang="es-PA" dirty="0"/>
          </a:p>
        </p:txBody>
      </p:sp>
    </p:spTree>
    <p:extLst>
      <p:ext uri="{BB962C8B-B14F-4D97-AF65-F5344CB8AC3E}">
        <p14:creationId xmlns:p14="http://schemas.microsoft.com/office/powerpoint/2010/main" val="19300105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E10709A3-EFAA-40BB-84A6-95C763AFCF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0590" y="92765"/>
            <a:ext cx="6475914" cy="6639339"/>
          </a:xfrm>
          <a:prstGeom prst="rect">
            <a:avLst/>
          </a:prstGeom>
        </p:spPr>
      </p:pic>
    </p:spTree>
    <p:extLst>
      <p:ext uri="{BB962C8B-B14F-4D97-AF65-F5344CB8AC3E}">
        <p14:creationId xmlns:p14="http://schemas.microsoft.com/office/powerpoint/2010/main" val="27755072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5DF364B6-315D-4496-A675-DAC8B3030B9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3985714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CDFCDBF6-910E-4388-B284-4C5A80485E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2483451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F7FEFE6-680D-4329-B436-581D83227BD0}"/>
              </a:ext>
            </a:extLst>
          </p:cNvPr>
          <p:cNvSpPr>
            <a:spLocks noGrp="1"/>
          </p:cNvSpPr>
          <p:nvPr>
            <p:ph type="title"/>
          </p:nvPr>
        </p:nvSpPr>
        <p:spPr/>
        <p:txBody>
          <a:bodyPr/>
          <a:lstStyle/>
          <a:p>
            <a:pPr algn="ctr"/>
            <a:r>
              <a:rPr lang="es-PA" dirty="0">
                <a:solidFill>
                  <a:srgbClr val="00B050"/>
                </a:solidFill>
              </a:rPr>
              <a:t>AREAS DE PROCESOS</a:t>
            </a:r>
            <a:r>
              <a:rPr lang="es-PA" dirty="0"/>
              <a:t>.</a:t>
            </a:r>
          </a:p>
        </p:txBody>
      </p:sp>
      <p:sp>
        <p:nvSpPr>
          <p:cNvPr id="3" name="Marcador de contenido 2">
            <a:extLst>
              <a:ext uri="{FF2B5EF4-FFF2-40B4-BE49-F238E27FC236}">
                <a16:creationId xmlns:a16="http://schemas.microsoft.com/office/drawing/2014/main" id="{1EAD148D-D9CA-42DA-960A-32E84E306619}"/>
              </a:ext>
            </a:extLst>
          </p:cNvPr>
          <p:cNvSpPr>
            <a:spLocks noGrp="1"/>
          </p:cNvSpPr>
          <p:nvPr>
            <p:ph idx="1"/>
          </p:nvPr>
        </p:nvSpPr>
        <p:spPr/>
        <p:txBody>
          <a:bodyPr>
            <a:normAutofit fontScale="92500" lnSpcReduction="10000"/>
          </a:bodyPr>
          <a:lstStyle/>
          <a:p>
            <a:r>
              <a:rPr lang="es-PA" dirty="0">
                <a:solidFill>
                  <a:srgbClr val="FF0000"/>
                </a:solidFill>
              </a:rPr>
              <a:t>RECEPCION DE MATERIAS PRIMAS</a:t>
            </a:r>
          </a:p>
          <a:p>
            <a:r>
              <a:rPr lang="es-PA" dirty="0">
                <a:solidFill>
                  <a:srgbClr val="FF0000"/>
                </a:solidFill>
              </a:rPr>
              <a:t>LAVADO</a:t>
            </a:r>
          </a:p>
          <a:p>
            <a:r>
              <a:rPr lang="es-PA" dirty="0">
                <a:solidFill>
                  <a:srgbClr val="FF0000"/>
                </a:solidFill>
              </a:rPr>
              <a:t>PELADO</a:t>
            </a:r>
          </a:p>
          <a:p>
            <a:r>
              <a:rPr lang="es-PA" dirty="0">
                <a:solidFill>
                  <a:srgbClr val="FF0000"/>
                </a:solidFill>
              </a:rPr>
              <a:t>LAVADO Y TROCEADO</a:t>
            </a:r>
          </a:p>
          <a:p>
            <a:r>
              <a:rPr lang="es-PA" dirty="0">
                <a:solidFill>
                  <a:srgbClr val="FF0000"/>
                </a:solidFill>
              </a:rPr>
              <a:t>ESTERILIZADO 80 °C POR 15 SEGUNDOS</a:t>
            </a:r>
          </a:p>
          <a:p>
            <a:r>
              <a:rPr lang="es-PA" dirty="0">
                <a:solidFill>
                  <a:srgbClr val="FF0000"/>
                </a:solidFill>
              </a:rPr>
              <a:t>EMPACADO</a:t>
            </a:r>
          </a:p>
          <a:p>
            <a:r>
              <a:rPr lang="es-PA" dirty="0">
                <a:solidFill>
                  <a:srgbClr val="FF0000"/>
                </a:solidFill>
              </a:rPr>
              <a:t>ALMACENAJE EN CUARTO FRIO DE 8 A 10°C</a:t>
            </a:r>
          </a:p>
          <a:p>
            <a:r>
              <a:rPr lang="es-PA" dirty="0">
                <a:solidFill>
                  <a:srgbClr val="FF0000"/>
                </a:solidFill>
              </a:rPr>
              <a:t>(VESTIDORES, COMEDOR, SANITARIOS Y DEPOSITOS DE QUIMICOS, DE LIMPIEZA Y DE MATERIALES DE EMPAQUE)</a:t>
            </a:r>
          </a:p>
          <a:p>
            <a:endParaRPr lang="es-PA" dirty="0"/>
          </a:p>
        </p:txBody>
      </p:sp>
    </p:spTree>
    <p:extLst>
      <p:ext uri="{BB962C8B-B14F-4D97-AF65-F5344CB8AC3E}">
        <p14:creationId xmlns:p14="http://schemas.microsoft.com/office/powerpoint/2010/main" val="22377433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00A0CD01-5060-4F35-B1AB-9A9FC866AF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6602" y="0"/>
            <a:ext cx="3936724" cy="6858000"/>
          </a:xfrm>
          <a:prstGeom prst="rect">
            <a:avLst/>
          </a:prstGeom>
        </p:spPr>
      </p:pic>
      <p:pic>
        <p:nvPicPr>
          <p:cNvPr id="5" name="Imagen 4">
            <a:extLst>
              <a:ext uri="{FF2B5EF4-FFF2-40B4-BE49-F238E27FC236}">
                <a16:creationId xmlns:a16="http://schemas.microsoft.com/office/drawing/2014/main" id="{FD81A40C-CB06-4DC3-8585-09B0979EC2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35896" y="0"/>
            <a:ext cx="5208104" cy="3776870"/>
          </a:xfrm>
          <a:prstGeom prst="rect">
            <a:avLst/>
          </a:prstGeom>
        </p:spPr>
      </p:pic>
      <p:pic>
        <p:nvPicPr>
          <p:cNvPr id="7" name="Imagen 6">
            <a:extLst>
              <a:ext uri="{FF2B5EF4-FFF2-40B4-BE49-F238E27FC236}">
                <a16:creationId xmlns:a16="http://schemas.microsoft.com/office/drawing/2014/main" id="{09B17793-06FA-46E1-8A6D-397CB09047B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54557" y="3776870"/>
            <a:ext cx="4770782" cy="3154018"/>
          </a:xfrm>
          <a:prstGeom prst="rect">
            <a:avLst/>
          </a:prstGeom>
        </p:spPr>
      </p:pic>
    </p:spTree>
    <p:extLst>
      <p:ext uri="{BB962C8B-B14F-4D97-AF65-F5344CB8AC3E}">
        <p14:creationId xmlns:p14="http://schemas.microsoft.com/office/powerpoint/2010/main" val="21629156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C1B23BE8-8B22-473E-8217-E4ABE94FAE2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20379" y="546652"/>
            <a:ext cx="3851621" cy="3800061"/>
          </a:xfrm>
          <a:prstGeom prst="rect">
            <a:avLst/>
          </a:prstGeom>
          <a:noFill/>
        </p:spPr>
      </p:pic>
      <p:pic>
        <p:nvPicPr>
          <p:cNvPr id="4" name="Imagen 3">
            <a:extLst>
              <a:ext uri="{FF2B5EF4-FFF2-40B4-BE49-F238E27FC236}">
                <a16:creationId xmlns:a16="http://schemas.microsoft.com/office/drawing/2014/main" id="{52E86CC5-E0A2-46D8-9F42-4C3195A33C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5080446" y="520872"/>
            <a:ext cx="3800062" cy="3851621"/>
          </a:xfrm>
          <a:prstGeom prst="rect">
            <a:avLst/>
          </a:prstGeom>
        </p:spPr>
      </p:pic>
      <p:pic>
        <p:nvPicPr>
          <p:cNvPr id="6" name="Imagen 5">
            <a:extLst>
              <a:ext uri="{FF2B5EF4-FFF2-40B4-BE49-F238E27FC236}">
                <a16:creationId xmlns:a16="http://schemas.microsoft.com/office/drawing/2014/main" id="{7AA37C26-D545-4B88-8623-DD7E301E037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3694045" y="3011561"/>
            <a:ext cx="2378762" cy="5314122"/>
          </a:xfrm>
          <a:prstGeom prst="rect">
            <a:avLst/>
          </a:prstGeom>
        </p:spPr>
      </p:pic>
    </p:spTree>
    <p:extLst>
      <p:ext uri="{BB962C8B-B14F-4D97-AF65-F5344CB8AC3E}">
        <p14:creationId xmlns:p14="http://schemas.microsoft.com/office/powerpoint/2010/main" val="40642405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111A8AA3-662A-4CD5-9209-34C99829D40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8773" y="262215"/>
            <a:ext cx="3817454" cy="3472069"/>
          </a:xfrm>
          <a:prstGeom prst="rect">
            <a:avLst/>
          </a:prstGeom>
        </p:spPr>
      </p:pic>
      <p:pic>
        <p:nvPicPr>
          <p:cNvPr id="7" name="Imagen 6">
            <a:extLst>
              <a:ext uri="{FF2B5EF4-FFF2-40B4-BE49-F238E27FC236}">
                <a16:creationId xmlns:a16="http://schemas.microsoft.com/office/drawing/2014/main" id="{BE0A4533-27B7-48F6-ABFC-8CD2589031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1999" y="262215"/>
            <a:ext cx="3684934" cy="3472069"/>
          </a:xfrm>
          <a:prstGeom prst="rect">
            <a:avLst/>
          </a:prstGeom>
        </p:spPr>
      </p:pic>
      <p:pic>
        <p:nvPicPr>
          <p:cNvPr id="9" name="Imagen 8">
            <a:extLst>
              <a:ext uri="{FF2B5EF4-FFF2-40B4-BE49-F238E27FC236}">
                <a16:creationId xmlns:a16="http://schemas.microsoft.com/office/drawing/2014/main" id="{8978567F-4F4E-4E77-82D1-FBD41A82D84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6397" y="3882886"/>
            <a:ext cx="3799830" cy="2816087"/>
          </a:xfrm>
          <a:prstGeom prst="rect">
            <a:avLst/>
          </a:prstGeom>
        </p:spPr>
      </p:pic>
      <p:pic>
        <p:nvPicPr>
          <p:cNvPr id="11" name="Imagen 10">
            <a:extLst>
              <a:ext uri="{FF2B5EF4-FFF2-40B4-BE49-F238E27FC236}">
                <a16:creationId xmlns:a16="http://schemas.microsoft.com/office/drawing/2014/main" id="{E05F0110-116E-441D-B281-32D3BCD9822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71999" y="3882886"/>
            <a:ext cx="3654057" cy="2816087"/>
          </a:xfrm>
          <a:prstGeom prst="rect">
            <a:avLst/>
          </a:prstGeom>
        </p:spPr>
      </p:pic>
    </p:spTree>
    <p:extLst>
      <p:ext uri="{BB962C8B-B14F-4D97-AF65-F5344CB8AC3E}">
        <p14:creationId xmlns:p14="http://schemas.microsoft.com/office/powerpoint/2010/main" val="2171204697"/>
      </p:ext>
    </p:extLst>
  </p:cSld>
  <p:clrMapOvr>
    <a:masterClrMapping/>
  </p:clrMapOvr>
</p:sld>
</file>

<file path=ppt/theme/theme1.xml><?xml version="1.0" encoding="utf-8"?>
<a:theme xmlns:a="http://schemas.openxmlformats.org/drawingml/2006/main" name="Tema de Office">
  <a:themeElements>
    <a:clrScheme name="Tema d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ma d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1285</TotalTime>
  <Words>680</Words>
  <Application>Microsoft Office PowerPoint</Application>
  <PresentationFormat>Presentación en pantalla (4:3)</PresentationFormat>
  <Paragraphs>114</Paragraphs>
  <Slides>23</Slides>
  <Notes>0</Notes>
  <HiddenSlides>0</HiddenSlides>
  <MMClips>0</MMClips>
  <ScaleCrop>false</ScaleCrop>
  <HeadingPairs>
    <vt:vector size="6" baseType="variant">
      <vt:variant>
        <vt:lpstr>Fuentes usadas</vt:lpstr>
      </vt:variant>
      <vt:variant>
        <vt:i4>3</vt:i4>
      </vt:variant>
      <vt:variant>
        <vt:lpstr>Tema</vt:lpstr>
      </vt:variant>
      <vt:variant>
        <vt:i4>1</vt:i4>
      </vt:variant>
      <vt:variant>
        <vt:lpstr>Títulos de diapositiva</vt:lpstr>
      </vt:variant>
      <vt:variant>
        <vt:i4>23</vt:i4>
      </vt:variant>
    </vt:vector>
  </HeadingPairs>
  <TitlesOfParts>
    <vt:vector size="27" baseType="lpstr">
      <vt:lpstr>Arial</vt:lpstr>
      <vt:lpstr>Calibri</vt:lpstr>
      <vt:lpstr>Calibri Light</vt:lpstr>
      <vt:lpstr>Tema de Office</vt:lpstr>
      <vt:lpstr>“AGROINDUSTRIA COMO ALTERNATIVA DE DESARROLLO DEL AGRO PANAMEÑO”</vt:lpstr>
      <vt:lpstr>Presentación de PowerPoint</vt:lpstr>
      <vt:lpstr>Presentación de PowerPoint</vt:lpstr>
      <vt:lpstr>Presentación de PowerPoint</vt:lpstr>
      <vt:lpstr>Presentación de PowerPoint</vt:lpstr>
      <vt:lpstr>AREAS DE PROCESOS.</vt:lpstr>
      <vt:lpstr>Presentación de PowerPoint</vt:lpstr>
      <vt:lpstr>Presentación de PowerPoint</vt:lpstr>
      <vt:lpstr>Presentación de PowerPoint</vt:lpstr>
      <vt:lpstr>Presentación de PowerPoint</vt:lpstr>
      <vt:lpstr>Presentación de PowerPoint</vt:lpstr>
      <vt:lpstr>ORGANIZACIÓN DE LA PRODUCCION PARA EL PROCESO.</vt:lpstr>
      <vt:lpstr>CALIDAD E INOCUIDAD DE LA MATERIA PRIMA</vt:lpstr>
      <vt:lpstr>ASPECTOS LEGALES </vt:lpstr>
      <vt:lpstr>NUESTROS CLIENTES (CADENAS DE SUPERMERCADOS)</vt:lpstr>
      <vt:lpstr>VALORES AGREGADOS/COSTOS</vt:lpstr>
      <vt:lpstr>PRODUCTOS Y PRECIOS DE VENTA</vt:lpstr>
      <vt:lpstr>PROYECTOS ESPECIALES </vt:lpstr>
      <vt:lpstr>Presentación de PowerPoint</vt:lpstr>
      <vt:lpstr>Presentación de PowerPoint</vt:lpstr>
      <vt:lpstr>  PROYECCIONES  (CAÑA DE AZUCAR, AJONJOLI, PIRO, PALMA ACEITERA, TABACO Y MARIHUANA, HARINA DE YUCA)</vt:lpstr>
      <vt:lpstr>RESUMEN EJECUTIVO PROYECTO HARINA DE YUCA</vt:lpstr>
      <vt:lpstr>DIFICULTADES COMO AGROINDUSTRIALES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Paco</dc:creator>
  <cp:lastModifiedBy>Paco</cp:lastModifiedBy>
  <cp:revision>18</cp:revision>
  <dcterms:created xsi:type="dcterms:W3CDTF">2023-08-11T00:18:54Z</dcterms:created>
  <dcterms:modified xsi:type="dcterms:W3CDTF">2023-08-18T19:17:00Z</dcterms:modified>
</cp:coreProperties>
</file>